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617" r:id="rId2"/>
    <p:sldId id="628" r:id="rId3"/>
    <p:sldId id="626" r:id="rId4"/>
    <p:sldId id="629" r:id="rId5"/>
    <p:sldId id="644" r:id="rId6"/>
    <p:sldId id="656" r:id="rId7"/>
    <p:sldId id="523" r:id="rId8"/>
    <p:sldId id="635" r:id="rId9"/>
    <p:sldId id="638" r:id="rId10"/>
    <p:sldId id="616" r:id="rId11"/>
    <p:sldId id="509" r:id="rId12"/>
    <p:sldId id="636" r:id="rId13"/>
    <p:sldId id="660" r:id="rId14"/>
    <p:sldId id="588" r:id="rId15"/>
    <p:sldId id="502" r:id="rId16"/>
    <p:sldId id="517" r:id="rId17"/>
    <p:sldId id="640" r:id="rId18"/>
    <p:sldId id="661" r:id="rId19"/>
    <p:sldId id="669" r:id="rId20"/>
    <p:sldId id="514" r:id="rId21"/>
    <p:sldId id="662" r:id="rId22"/>
    <p:sldId id="663" r:id="rId23"/>
    <p:sldId id="647" r:id="rId24"/>
    <p:sldId id="665" r:id="rId25"/>
    <p:sldId id="670" r:id="rId26"/>
    <p:sldId id="671" r:id="rId27"/>
    <p:sldId id="655" r:id="rId28"/>
    <p:sldId id="653" r:id="rId29"/>
    <p:sldId id="630" r:id="rId30"/>
    <p:sldId id="659" r:id="rId31"/>
    <p:sldId id="658" r:id="rId32"/>
    <p:sldId id="664" r:id="rId33"/>
    <p:sldId id="668" r:id="rId34"/>
    <p:sldId id="667" r:id="rId35"/>
    <p:sldId id="666" r:id="rId36"/>
    <p:sldId id="648" r:id="rId37"/>
    <p:sldId id="654"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2833AA-7D45-AD4A-A690-61BF2B5D2A27}">
          <p14:sldIdLst>
            <p14:sldId id="617"/>
            <p14:sldId id="628"/>
            <p14:sldId id="626"/>
            <p14:sldId id="629"/>
          </p14:sldIdLst>
        </p14:section>
        <p14:section name="Approach" id="{DB20C615-FA8F-FF40-9A81-823041EE6514}">
          <p14:sldIdLst>
            <p14:sldId id="644"/>
            <p14:sldId id="656"/>
            <p14:sldId id="523"/>
            <p14:sldId id="635"/>
            <p14:sldId id="638"/>
            <p14:sldId id="616"/>
            <p14:sldId id="509"/>
            <p14:sldId id="636"/>
          </p14:sldIdLst>
        </p14:section>
        <p14:section name="Modeling" id="{0C26A9DD-04AC-0C4F-A1B0-E623D7C001D8}">
          <p14:sldIdLst>
            <p14:sldId id="660"/>
            <p14:sldId id="588"/>
            <p14:sldId id="502"/>
            <p14:sldId id="517"/>
            <p14:sldId id="640"/>
          </p14:sldIdLst>
        </p14:section>
        <p14:section name="Evaluation" id="{FF74CEF9-3A53-E942-9532-F42CE7A178F6}">
          <p14:sldIdLst>
            <p14:sldId id="661"/>
            <p14:sldId id="669"/>
            <p14:sldId id="514"/>
          </p14:sldIdLst>
        </p14:section>
        <p14:section name="Study" id="{B5354D39-11E7-974F-B6A1-45C8102A5E7D}">
          <p14:sldIdLst>
            <p14:sldId id="662"/>
            <p14:sldId id="663"/>
            <p14:sldId id="647"/>
            <p14:sldId id="665"/>
            <p14:sldId id="670"/>
            <p14:sldId id="671"/>
            <p14:sldId id="655"/>
            <p14:sldId id="653"/>
          </p14:sldIdLst>
        </p14:section>
        <p14:section name="Conclusions" id="{5F7BD9C4-BDC3-A74C-98E0-B5903539ACD8}">
          <p14:sldIdLst>
            <p14:sldId id="630"/>
          </p14:sldIdLst>
        </p14:section>
        <p14:section name="Parking Lot" id="{DC66B266-0608-3141-8DBD-30A149A01D78}">
          <p14:sldIdLst>
            <p14:sldId id="659"/>
            <p14:sldId id="658"/>
            <p14:sldId id="664"/>
            <p14:sldId id="668"/>
            <p14:sldId id="667"/>
            <p14:sldId id="666"/>
            <p14:sldId id="648"/>
            <p14:sldId id="65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D78A"/>
    <a:srgbClr val="D9EBC0"/>
    <a:srgbClr val="FFC237"/>
    <a:srgbClr val="FFD785"/>
    <a:srgbClr val="FFEABE"/>
    <a:srgbClr val="91C34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3"/>
    <p:restoredTop sz="80247" autoAdjust="0"/>
  </p:normalViewPr>
  <p:slideViewPr>
    <p:cSldViewPr snapToGrid="0" snapToObjects="1">
      <p:cViewPr varScale="1">
        <p:scale>
          <a:sx n="96" d="100"/>
          <a:sy n="96" d="100"/>
        </p:scale>
        <p:origin x="1152" y="168"/>
      </p:cViewPr>
      <p:guideLst>
        <p:guide orient="horz" pos="1620"/>
        <p:guide pos="2880"/>
      </p:guideLst>
    </p:cSldViewPr>
  </p:slideViewPr>
  <p:notesTextViewPr>
    <p:cViewPr>
      <p:scale>
        <a:sx n="155" d="100"/>
        <a:sy n="155" d="100"/>
      </p:scale>
      <p:origin x="0" y="0"/>
    </p:cViewPr>
  </p:notesTextViewPr>
  <p:sorterViewPr>
    <p:cViewPr varScale="1">
      <p:scale>
        <a:sx n="100" d="100"/>
        <a:sy n="100" d="100"/>
      </p:scale>
      <p:origin x="0" y="0"/>
    </p:cViewPr>
  </p:sorterViewPr>
  <p:notesViewPr>
    <p:cSldViewPr snapToGrid="0" snapToObjects="1">
      <p:cViewPr varScale="1">
        <p:scale>
          <a:sx n="93" d="100"/>
          <a:sy n="93" d="100"/>
        </p:scale>
        <p:origin x="376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520F2-9EDB-4243-A60F-4B8368383119}" type="doc">
      <dgm:prSet loTypeId="urn:microsoft.com/office/officeart/2008/layout/RadialCluster" loCatId="" qsTypeId="urn:microsoft.com/office/officeart/2005/8/quickstyle/simple1" qsCatId="simple" csTypeId="urn:microsoft.com/office/officeart/2005/8/colors/accent0_3" csCatId="mainScheme" phldr="1"/>
      <dgm:spPr/>
      <dgm:t>
        <a:bodyPr/>
        <a:lstStyle/>
        <a:p>
          <a:endParaRPr lang="en-US"/>
        </a:p>
      </dgm:t>
    </dgm:pt>
    <dgm:pt modelId="{3679363B-8968-D44A-B2C5-DF16B51A72BA}">
      <dgm:prSet phldrT="[Text]"/>
      <dgm:spPr/>
      <dgm:t>
        <a:bodyPr/>
        <a:lstStyle/>
        <a:p>
          <a:r>
            <a:rPr lang="en-US" b="1" dirty="0"/>
            <a:t>LCOE</a:t>
          </a:r>
        </a:p>
      </dgm:t>
    </dgm:pt>
    <dgm:pt modelId="{40E4C653-1D70-3B44-B1D1-D4D496F340A9}" type="parTrans" cxnId="{A582A047-EE6E-A34E-9C61-48329A5E73B8}">
      <dgm:prSet/>
      <dgm:spPr/>
      <dgm:t>
        <a:bodyPr/>
        <a:lstStyle/>
        <a:p>
          <a:endParaRPr lang="en-US" b="1"/>
        </a:p>
      </dgm:t>
    </dgm:pt>
    <dgm:pt modelId="{1DF9B636-506B-6647-99C5-65268AC014AD}" type="sibTrans" cxnId="{A582A047-EE6E-A34E-9C61-48329A5E73B8}">
      <dgm:prSet/>
      <dgm:spPr/>
      <dgm:t>
        <a:bodyPr/>
        <a:lstStyle/>
        <a:p>
          <a:endParaRPr lang="en-US" b="1"/>
        </a:p>
      </dgm:t>
    </dgm:pt>
    <dgm:pt modelId="{4B4B2440-F272-2C4A-BE37-1D1D5FFC160E}">
      <dgm:prSet phldrT="[Text]"/>
      <dgm:spPr>
        <a:ln>
          <a:solidFill>
            <a:schemeClr val="tx1"/>
          </a:solidFill>
        </a:ln>
      </dgm:spPr>
      <dgm:t>
        <a:bodyPr/>
        <a:lstStyle/>
        <a:p>
          <a:r>
            <a:rPr lang="en-US" b="1" dirty="0"/>
            <a:t>Analytic gradients</a:t>
          </a:r>
        </a:p>
      </dgm:t>
    </dgm:pt>
    <dgm:pt modelId="{8BD19A58-1C1A-0C41-BA1A-949365982B1B}" type="parTrans" cxnId="{3F3D192A-8C94-B94C-9959-40D02342F5C9}">
      <dgm:prSet/>
      <dgm:spPr/>
      <dgm:t>
        <a:bodyPr/>
        <a:lstStyle/>
        <a:p>
          <a:endParaRPr lang="en-US" b="1"/>
        </a:p>
      </dgm:t>
    </dgm:pt>
    <dgm:pt modelId="{EC4ABB5A-DEBC-8243-AA08-72CC8D13E3DE}" type="sibTrans" cxnId="{3F3D192A-8C94-B94C-9959-40D02342F5C9}">
      <dgm:prSet/>
      <dgm:spPr/>
      <dgm:t>
        <a:bodyPr/>
        <a:lstStyle/>
        <a:p>
          <a:endParaRPr lang="en-US" b="1"/>
        </a:p>
      </dgm:t>
    </dgm:pt>
    <dgm:pt modelId="{6466290D-A1DD-9B44-9011-E508666B9801}">
      <dgm:prSet phldrT="[Text]"/>
      <dgm:spPr>
        <a:ln>
          <a:solidFill>
            <a:schemeClr val="tx1"/>
          </a:solidFill>
        </a:ln>
      </dgm:spPr>
      <dgm:t>
        <a:bodyPr/>
        <a:lstStyle/>
        <a:p>
          <a:r>
            <a:rPr lang="en-US" b="1" dirty="0"/>
            <a:t>Mixed-integer optimization</a:t>
          </a:r>
        </a:p>
      </dgm:t>
    </dgm:pt>
    <dgm:pt modelId="{DDC51AED-AD29-5345-B59D-96AB59F0A00E}" type="parTrans" cxnId="{7A4508E9-413F-6A49-BA32-4654044DED61}">
      <dgm:prSet/>
      <dgm:spPr/>
      <dgm:t>
        <a:bodyPr/>
        <a:lstStyle/>
        <a:p>
          <a:endParaRPr lang="en-US" b="1"/>
        </a:p>
      </dgm:t>
    </dgm:pt>
    <dgm:pt modelId="{4B01CFA5-0132-C44A-8E70-ED667F42CE95}" type="sibTrans" cxnId="{7A4508E9-413F-6A49-BA32-4654044DED61}">
      <dgm:prSet/>
      <dgm:spPr/>
      <dgm:t>
        <a:bodyPr/>
        <a:lstStyle/>
        <a:p>
          <a:endParaRPr lang="en-US" b="1"/>
        </a:p>
      </dgm:t>
    </dgm:pt>
    <dgm:pt modelId="{F1B93EC6-28DD-CD42-88AD-8299466A1396}">
      <dgm:prSet phldrT="[Text]"/>
      <dgm:spPr>
        <a:ln>
          <a:solidFill>
            <a:schemeClr val="tx1"/>
          </a:solidFill>
        </a:ln>
      </dgm:spPr>
      <dgm:t>
        <a:bodyPr/>
        <a:lstStyle/>
        <a:p>
          <a:r>
            <a:rPr lang="en-US" b="1" dirty="0"/>
            <a:t>Adjoint methods</a:t>
          </a:r>
        </a:p>
      </dgm:t>
    </dgm:pt>
    <dgm:pt modelId="{5A760228-A858-514B-B5F9-0999B03128FB}" type="parTrans" cxnId="{EB6600AC-27B4-B847-8F82-433E8D0C12EE}">
      <dgm:prSet/>
      <dgm:spPr/>
      <dgm:t>
        <a:bodyPr/>
        <a:lstStyle/>
        <a:p>
          <a:endParaRPr lang="en-US" b="1"/>
        </a:p>
      </dgm:t>
    </dgm:pt>
    <dgm:pt modelId="{9F148F61-D75B-9F4C-8F49-8895CE96C3C2}" type="sibTrans" cxnId="{EB6600AC-27B4-B847-8F82-433E8D0C12EE}">
      <dgm:prSet/>
      <dgm:spPr/>
      <dgm:t>
        <a:bodyPr/>
        <a:lstStyle/>
        <a:p>
          <a:endParaRPr lang="en-US" b="1"/>
        </a:p>
      </dgm:t>
    </dgm:pt>
    <dgm:pt modelId="{1B4DFD6C-48B7-2648-B22A-3B80E86DE77E}">
      <dgm:prSet/>
      <dgm:spPr>
        <a:ln>
          <a:solidFill>
            <a:schemeClr val="tx1"/>
          </a:solidFill>
        </a:ln>
      </dgm:spPr>
      <dgm:t>
        <a:bodyPr/>
        <a:lstStyle/>
        <a:p>
          <a:r>
            <a:rPr lang="en-US" b="1" dirty="0"/>
            <a:t>Multifidelity modeling</a:t>
          </a:r>
        </a:p>
      </dgm:t>
    </dgm:pt>
    <dgm:pt modelId="{4CF6F09A-B48A-AD49-9C2A-553D47D3F8D2}" type="parTrans" cxnId="{20AB9FEF-55CE-C841-ACE8-321CA96F6C80}">
      <dgm:prSet/>
      <dgm:spPr/>
      <dgm:t>
        <a:bodyPr/>
        <a:lstStyle/>
        <a:p>
          <a:endParaRPr lang="en-US" b="1"/>
        </a:p>
      </dgm:t>
    </dgm:pt>
    <dgm:pt modelId="{21885626-AF8E-CE4D-A65C-1B39D0BDE189}" type="sibTrans" cxnId="{20AB9FEF-55CE-C841-ACE8-321CA96F6C80}">
      <dgm:prSet/>
      <dgm:spPr/>
      <dgm:t>
        <a:bodyPr/>
        <a:lstStyle/>
        <a:p>
          <a:endParaRPr lang="en-US" b="1"/>
        </a:p>
      </dgm:t>
    </dgm:pt>
    <dgm:pt modelId="{F1811981-1941-4241-AB6B-ACEB0FAF6B44}">
      <dgm:prSet/>
      <dgm:spPr>
        <a:ln>
          <a:solidFill>
            <a:schemeClr val="tx1"/>
          </a:solidFill>
        </a:ln>
      </dgm:spPr>
      <dgm:t>
        <a:bodyPr/>
        <a:lstStyle/>
        <a:p>
          <a:r>
            <a:rPr lang="en-US" b="1" dirty="0"/>
            <a:t>Uncertainty quantification</a:t>
          </a:r>
        </a:p>
      </dgm:t>
    </dgm:pt>
    <dgm:pt modelId="{62B00D86-2699-CE47-B1C8-02CF0C2D5DE5}" type="parTrans" cxnId="{57529E2A-4C23-4D41-9E38-FAD538F7AC97}">
      <dgm:prSet/>
      <dgm:spPr/>
      <dgm:t>
        <a:bodyPr/>
        <a:lstStyle/>
        <a:p>
          <a:endParaRPr lang="en-US" b="1"/>
        </a:p>
      </dgm:t>
    </dgm:pt>
    <dgm:pt modelId="{C1A98ADA-9EEF-3D49-AD9F-FAB0F20516B9}" type="sibTrans" cxnId="{57529E2A-4C23-4D41-9E38-FAD538F7AC97}">
      <dgm:prSet/>
      <dgm:spPr/>
      <dgm:t>
        <a:bodyPr/>
        <a:lstStyle/>
        <a:p>
          <a:endParaRPr lang="en-US" b="1"/>
        </a:p>
      </dgm:t>
    </dgm:pt>
    <dgm:pt modelId="{F5A88800-155F-5141-A0DB-7E2D00451DF0}">
      <dgm:prSet/>
      <dgm:spPr>
        <a:ln>
          <a:solidFill>
            <a:schemeClr val="tx1"/>
          </a:solidFill>
        </a:ln>
      </dgm:spPr>
      <dgm:t>
        <a:bodyPr/>
        <a:lstStyle/>
        <a:p>
          <a:r>
            <a:rPr lang="en-US" b="1" dirty="0"/>
            <a:t>Optimization under uncertainty</a:t>
          </a:r>
        </a:p>
      </dgm:t>
    </dgm:pt>
    <dgm:pt modelId="{2F51A4E1-9F4C-6F4A-827F-164C931EF924}" type="parTrans" cxnId="{5F585B5E-910E-194E-A547-34C87298864E}">
      <dgm:prSet/>
      <dgm:spPr/>
      <dgm:t>
        <a:bodyPr/>
        <a:lstStyle/>
        <a:p>
          <a:endParaRPr lang="en-US" b="1"/>
        </a:p>
      </dgm:t>
    </dgm:pt>
    <dgm:pt modelId="{0DAC7537-8E6F-8740-B8E0-C5EBE1DE118C}" type="sibTrans" cxnId="{5F585B5E-910E-194E-A547-34C87298864E}">
      <dgm:prSet/>
      <dgm:spPr/>
      <dgm:t>
        <a:bodyPr/>
        <a:lstStyle/>
        <a:p>
          <a:endParaRPr lang="en-US" b="1"/>
        </a:p>
      </dgm:t>
    </dgm:pt>
    <dgm:pt modelId="{0D8DA5E4-D578-DB4F-A816-FDE335B8A1DF}" type="pres">
      <dgm:prSet presAssocID="{8EE520F2-9EDB-4243-A60F-4B8368383119}" presName="Name0" presStyleCnt="0">
        <dgm:presLayoutVars>
          <dgm:chMax val="1"/>
          <dgm:chPref val="1"/>
          <dgm:dir/>
          <dgm:animOne val="branch"/>
          <dgm:animLvl val="lvl"/>
        </dgm:presLayoutVars>
      </dgm:prSet>
      <dgm:spPr/>
    </dgm:pt>
    <dgm:pt modelId="{5F35849C-8938-3C4B-90F0-C977D8B645C8}" type="pres">
      <dgm:prSet presAssocID="{3679363B-8968-D44A-B2C5-DF16B51A72BA}" presName="singleCycle" presStyleCnt="0"/>
      <dgm:spPr/>
    </dgm:pt>
    <dgm:pt modelId="{F31836B1-9E09-BD41-8C63-B398286B9E8A}" type="pres">
      <dgm:prSet presAssocID="{3679363B-8968-D44A-B2C5-DF16B51A72BA}" presName="singleCenter" presStyleLbl="node1" presStyleIdx="0" presStyleCnt="7">
        <dgm:presLayoutVars>
          <dgm:chMax val="7"/>
          <dgm:chPref val="7"/>
        </dgm:presLayoutVars>
      </dgm:prSet>
      <dgm:spPr/>
    </dgm:pt>
    <dgm:pt modelId="{A3E0EBF5-D90D-A34D-9C98-B247EA6790C5}" type="pres">
      <dgm:prSet presAssocID="{62B00D86-2699-CE47-B1C8-02CF0C2D5DE5}" presName="Name56" presStyleLbl="parChTrans1D2" presStyleIdx="0" presStyleCnt="6"/>
      <dgm:spPr/>
    </dgm:pt>
    <dgm:pt modelId="{6901BC0A-3816-AD49-A726-14AF126F56CC}" type="pres">
      <dgm:prSet presAssocID="{F1811981-1941-4241-AB6B-ACEB0FAF6B44}" presName="text0" presStyleLbl="node1" presStyleIdx="1" presStyleCnt="7" custScaleX="129487">
        <dgm:presLayoutVars>
          <dgm:bulletEnabled val="1"/>
        </dgm:presLayoutVars>
      </dgm:prSet>
      <dgm:spPr/>
    </dgm:pt>
    <dgm:pt modelId="{73A54088-DA68-8745-8175-CF41A234359A}" type="pres">
      <dgm:prSet presAssocID="{DDC51AED-AD29-5345-B59D-96AB59F0A00E}" presName="Name56" presStyleLbl="parChTrans1D2" presStyleIdx="1" presStyleCnt="6"/>
      <dgm:spPr/>
    </dgm:pt>
    <dgm:pt modelId="{406D5299-2C76-A846-B20D-B7AEAFD8F0DD}" type="pres">
      <dgm:prSet presAssocID="{6466290D-A1DD-9B44-9011-E508666B9801}" presName="text0" presStyleLbl="node1" presStyleIdx="2" presStyleCnt="7" custScaleX="138578">
        <dgm:presLayoutVars>
          <dgm:bulletEnabled val="1"/>
        </dgm:presLayoutVars>
      </dgm:prSet>
      <dgm:spPr/>
    </dgm:pt>
    <dgm:pt modelId="{0797AAB8-DC0E-034D-8C6D-34FB49669AE7}" type="pres">
      <dgm:prSet presAssocID="{8BD19A58-1C1A-0C41-BA1A-949365982B1B}" presName="Name56" presStyleLbl="parChTrans1D2" presStyleIdx="2" presStyleCnt="6"/>
      <dgm:spPr/>
    </dgm:pt>
    <dgm:pt modelId="{458D376E-EF9F-D744-9AE8-EEFF26FC4A4D}" type="pres">
      <dgm:prSet presAssocID="{4B4B2440-F272-2C4A-BE37-1D1D5FFC160E}" presName="text0" presStyleLbl="node1" presStyleIdx="3" presStyleCnt="7">
        <dgm:presLayoutVars>
          <dgm:bulletEnabled val="1"/>
        </dgm:presLayoutVars>
      </dgm:prSet>
      <dgm:spPr/>
    </dgm:pt>
    <dgm:pt modelId="{3702431D-AC8E-3546-883C-DDC0AFB50551}" type="pres">
      <dgm:prSet presAssocID="{5A760228-A858-514B-B5F9-0999B03128FB}" presName="Name56" presStyleLbl="parChTrans1D2" presStyleIdx="3" presStyleCnt="6"/>
      <dgm:spPr/>
    </dgm:pt>
    <dgm:pt modelId="{679F87D5-CAF5-8F41-882E-DA45D6171CFD}" type="pres">
      <dgm:prSet presAssocID="{F1B93EC6-28DD-CD42-88AD-8299466A1396}" presName="text0" presStyleLbl="node1" presStyleIdx="4" presStyleCnt="7">
        <dgm:presLayoutVars>
          <dgm:bulletEnabled val="1"/>
        </dgm:presLayoutVars>
      </dgm:prSet>
      <dgm:spPr/>
    </dgm:pt>
    <dgm:pt modelId="{C40D1340-4534-8A4A-8590-B2ADDEEBA257}" type="pres">
      <dgm:prSet presAssocID="{4CF6F09A-B48A-AD49-9C2A-553D47D3F8D2}" presName="Name56" presStyleLbl="parChTrans1D2" presStyleIdx="4" presStyleCnt="6"/>
      <dgm:spPr/>
    </dgm:pt>
    <dgm:pt modelId="{A6A55E4E-CDD0-394D-A08A-B10A6AF0B6F0}" type="pres">
      <dgm:prSet presAssocID="{1B4DFD6C-48B7-2648-B22A-3B80E86DE77E}" presName="text0" presStyleLbl="node1" presStyleIdx="5" presStyleCnt="7">
        <dgm:presLayoutVars>
          <dgm:bulletEnabled val="1"/>
        </dgm:presLayoutVars>
      </dgm:prSet>
      <dgm:spPr/>
    </dgm:pt>
    <dgm:pt modelId="{68C69AA5-E579-8F47-882F-A73843C1C1D4}" type="pres">
      <dgm:prSet presAssocID="{2F51A4E1-9F4C-6F4A-827F-164C931EF924}" presName="Name56" presStyleLbl="parChTrans1D2" presStyleIdx="5" presStyleCnt="6"/>
      <dgm:spPr/>
    </dgm:pt>
    <dgm:pt modelId="{4D8FC7C5-CC6A-334E-98E6-C18413FDB0DF}" type="pres">
      <dgm:prSet presAssocID="{F5A88800-155F-5141-A0DB-7E2D00451DF0}" presName="text0" presStyleLbl="node1" presStyleIdx="6" presStyleCnt="7" custScaleX="133384">
        <dgm:presLayoutVars>
          <dgm:bulletEnabled val="1"/>
        </dgm:presLayoutVars>
      </dgm:prSet>
      <dgm:spPr/>
    </dgm:pt>
  </dgm:ptLst>
  <dgm:cxnLst>
    <dgm:cxn modelId="{46BA5101-67E7-9947-8934-1A1EBF1CFAD5}" type="presOf" srcId="{F5A88800-155F-5141-A0DB-7E2D00451DF0}" destId="{4D8FC7C5-CC6A-334E-98E6-C18413FDB0DF}" srcOrd="0" destOrd="0" presId="urn:microsoft.com/office/officeart/2008/layout/RadialCluster"/>
    <dgm:cxn modelId="{9E22C51A-64AE-3E43-9CD7-0D825C0C02AB}" type="presOf" srcId="{F1811981-1941-4241-AB6B-ACEB0FAF6B44}" destId="{6901BC0A-3816-AD49-A726-14AF126F56CC}" srcOrd="0" destOrd="0" presId="urn:microsoft.com/office/officeart/2008/layout/RadialCluster"/>
    <dgm:cxn modelId="{3F3D192A-8C94-B94C-9959-40D02342F5C9}" srcId="{3679363B-8968-D44A-B2C5-DF16B51A72BA}" destId="{4B4B2440-F272-2C4A-BE37-1D1D5FFC160E}" srcOrd="2" destOrd="0" parTransId="{8BD19A58-1C1A-0C41-BA1A-949365982B1B}" sibTransId="{EC4ABB5A-DEBC-8243-AA08-72CC8D13E3DE}"/>
    <dgm:cxn modelId="{57529E2A-4C23-4D41-9E38-FAD538F7AC97}" srcId="{3679363B-8968-D44A-B2C5-DF16B51A72BA}" destId="{F1811981-1941-4241-AB6B-ACEB0FAF6B44}" srcOrd="0" destOrd="0" parTransId="{62B00D86-2699-CE47-B1C8-02CF0C2D5DE5}" sibTransId="{C1A98ADA-9EEF-3D49-AD9F-FAB0F20516B9}"/>
    <dgm:cxn modelId="{BB728030-59C6-4F42-B349-CA97DCDCC299}" type="presOf" srcId="{8EE520F2-9EDB-4243-A60F-4B8368383119}" destId="{0D8DA5E4-D578-DB4F-A816-FDE335B8A1DF}" srcOrd="0" destOrd="0" presId="urn:microsoft.com/office/officeart/2008/layout/RadialCluster"/>
    <dgm:cxn modelId="{F30F0831-6D7D-2440-9A1A-C03EBAAD2A24}" type="presOf" srcId="{6466290D-A1DD-9B44-9011-E508666B9801}" destId="{406D5299-2C76-A846-B20D-B7AEAFD8F0DD}" srcOrd="0" destOrd="0" presId="urn:microsoft.com/office/officeart/2008/layout/RadialCluster"/>
    <dgm:cxn modelId="{1E7FCD44-0ADD-264A-937D-6E4D8C8DDA16}" type="presOf" srcId="{3679363B-8968-D44A-B2C5-DF16B51A72BA}" destId="{F31836B1-9E09-BD41-8C63-B398286B9E8A}" srcOrd="0" destOrd="0" presId="urn:microsoft.com/office/officeart/2008/layout/RadialCluster"/>
    <dgm:cxn modelId="{A582A047-EE6E-A34E-9C61-48329A5E73B8}" srcId="{8EE520F2-9EDB-4243-A60F-4B8368383119}" destId="{3679363B-8968-D44A-B2C5-DF16B51A72BA}" srcOrd="0" destOrd="0" parTransId="{40E4C653-1D70-3B44-B1D1-D4D496F340A9}" sibTransId="{1DF9B636-506B-6647-99C5-65268AC014AD}"/>
    <dgm:cxn modelId="{176A0951-10E0-CB4C-893D-0C0964F9B4CF}" type="presOf" srcId="{DDC51AED-AD29-5345-B59D-96AB59F0A00E}" destId="{73A54088-DA68-8745-8175-CF41A234359A}" srcOrd="0" destOrd="0" presId="urn:microsoft.com/office/officeart/2008/layout/RadialCluster"/>
    <dgm:cxn modelId="{8CDE725B-1288-0644-8E95-E43E5FE5ADB4}" type="presOf" srcId="{1B4DFD6C-48B7-2648-B22A-3B80E86DE77E}" destId="{A6A55E4E-CDD0-394D-A08A-B10A6AF0B6F0}" srcOrd="0" destOrd="0" presId="urn:microsoft.com/office/officeart/2008/layout/RadialCluster"/>
    <dgm:cxn modelId="{506D9D5C-F968-4046-BAF3-E50354FD6E49}" type="presOf" srcId="{4B4B2440-F272-2C4A-BE37-1D1D5FFC160E}" destId="{458D376E-EF9F-D744-9AE8-EEFF26FC4A4D}" srcOrd="0" destOrd="0" presId="urn:microsoft.com/office/officeart/2008/layout/RadialCluster"/>
    <dgm:cxn modelId="{5F585B5E-910E-194E-A547-34C87298864E}" srcId="{3679363B-8968-D44A-B2C5-DF16B51A72BA}" destId="{F5A88800-155F-5141-A0DB-7E2D00451DF0}" srcOrd="5" destOrd="0" parTransId="{2F51A4E1-9F4C-6F4A-827F-164C931EF924}" sibTransId="{0DAC7537-8E6F-8740-B8E0-C5EBE1DE118C}"/>
    <dgm:cxn modelId="{C4E46B65-A5DC-3F45-A8F8-58A0141DBF19}" type="presOf" srcId="{F1B93EC6-28DD-CD42-88AD-8299466A1396}" destId="{679F87D5-CAF5-8F41-882E-DA45D6171CFD}" srcOrd="0" destOrd="0" presId="urn:microsoft.com/office/officeart/2008/layout/RadialCluster"/>
    <dgm:cxn modelId="{AE84F07C-E122-D14E-A701-6B90FB946891}" type="presOf" srcId="{8BD19A58-1C1A-0C41-BA1A-949365982B1B}" destId="{0797AAB8-DC0E-034D-8C6D-34FB49669AE7}" srcOrd="0" destOrd="0" presId="urn:microsoft.com/office/officeart/2008/layout/RadialCluster"/>
    <dgm:cxn modelId="{A8F3E095-53F4-E048-AEF4-CDE3C2EEE863}" type="presOf" srcId="{4CF6F09A-B48A-AD49-9C2A-553D47D3F8D2}" destId="{C40D1340-4534-8A4A-8590-B2ADDEEBA257}" srcOrd="0" destOrd="0" presId="urn:microsoft.com/office/officeart/2008/layout/RadialCluster"/>
    <dgm:cxn modelId="{064AEA9E-5915-8548-96AD-F4B7AAC631D3}" type="presOf" srcId="{62B00D86-2699-CE47-B1C8-02CF0C2D5DE5}" destId="{A3E0EBF5-D90D-A34D-9C98-B247EA6790C5}" srcOrd="0" destOrd="0" presId="urn:microsoft.com/office/officeart/2008/layout/RadialCluster"/>
    <dgm:cxn modelId="{EB6600AC-27B4-B847-8F82-433E8D0C12EE}" srcId="{3679363B-8968-D44A-B2C5-DF16B51A72BA}" destId="{F1B93EC6-28DD-CD42-88AD-8299466A1396}" srcOrd="3" destOrd="0" parTransId="{5A760228-A858-514B-B5F9-0999B03128FB}" sibTransId="{9F148F61-D75B-9F4C-8F49-8895CE96C3C2}"/>
    <dgm:cxn modelId="{EF1BC6CF-5A24-D24C-872D-8BAD15729186}" type="presOf" srcId="{2F51A4E1-9F4C-6F4A-827F-164C931EF924}" destId="{68C69AA5-E579-8F47-882F-A73843C1C1D4}" srcOrd="0" destOrd="0" presId="urn:microsoft.com/office/officeart/2008/layout/RadialCluster"/>
    <dgm:cxn modelId="{14742AE6-E08F-FE4B-BDE1-1FAEC6FAF674}" type="presOf" srcId="{5A760228-A858-514B-B5F9-0999B03128FB}" destId="{3702431D-AC8E-3546-883C-DDC0AFB50551}" srcOrd="0" destOrd="0" presId="urn:microsoft.com/office/officeart/2008/layout/RadialCluster"/>
    <dgm:cxn modelId="{7A4508E9-413F-6A49-BA32-4654044DED61}" srcId="{3679363B-8968-D44A-B2C5-DF16B51A72BA}" destId="{6466290D-A1DD-9B44-9011-E508666B9801}" srcOrd="1" destOrd="0" parTransId="{DDC51AED-AD29-5345-B59D-96AB59F0A00E}" sibTransId="{4B01CFA5-0132-C44A-8E70-ED667F42CE95}"/>
    <dgm:cxn modelId="{20AB9FEF-55CE-C841-ACE8-321CA96F6C80}" srcId="{3679363B-8968-D44A-B2C5-DF16B51A72BA}" destId="{1B4DFD6C-48B7-2648-B22A-3B80E86DE77E}" srcOrd="4" destOrd="0" parTransId="{4CF6F09A-B48A-AD49-9C2A-553D47D3F8D2}" sibTransId="{21885626-AF8E-CE4D-A65C-1B39D0BDE189}"/>
    <dgm:cxn modelId="{7037787D-5070-0E48-ADC5-11C2D863D879}" type="presParOf" srcId="{0D8DA5E4-D578-DB4F-A816-FDE335B8A1DF}" destId="{5F35849C-8938-3C4B-90F0-C977D8B645C8}" srcOrd="0" destOrd="0" presId="urn:microsoft.com/office/officeart/2008/layout/RadialCluster"/>
    <dgm:cxn modelId="{0A213F0E-44C4-934D-93C9-974506F84DED}" type="presParOf" srcId="{5F35849C-8938-3C4B-90F0-C977D8B645C8}" destId="{F31836B1-9E09-BD41-8C63-B398286B9E8A}" srcOrd="0" destOrd="0" presId="urn:microsoft.com/office/officeart/2008/layout/RadialCluster"/>
    <dgm:cxn modelId="{B1E25757-1B61-E14A-AD2A-0D4621A3F9CF}" type="presParOf" srcId="{5F35849C-8938-3C4B-90F0-C977D8B645C8}" destId="{A3E0EBF5-D90D-A34D-9C98-B247EA6790C5}" srcOrd="1" destOrd="0" presId="urn:microsoft.com/office/officeart/2008/layout/RadialCluster"/>
    <dgm:cxn modelId="{49BCD726-DD2B-8E40-B3AE-71D2E0A814AA}" type="presParOf" srcId="{5F35849C-8938-3C4B-90F0-C977D8B645C8}" destId="{6901BC0A-3816-AD49-A726-14AF126F56CC}" srcOrd="2" destOrd="0" presId="urn:microsoft.com/office/officeart/2008/layout/RadialCluster"/>
    <dgm:cxn modelId="{EF32AB00-0253-1A40-A8E3-6B20171EB6DA}" type="presParOf" srcId="{5F35849C-8938-3C4B-90F0-C977D8B645C8}" destId="{73A54088-DA68-8745-8175-CF41A234359A}" srcOrd="3" destOrd="0" presId="urn:microsoft.com/office/officeart/2008/layout/RadialCluster"/>
    <dgm:cxn modelId="{E997F13A-410B-D94B-88B8-5EAC3CBC8BF3}" type="presParOf" srcId="{5F35849C-8938-3C4B-90F0-C977D8B645C8}" destId="{406D5299-2C76-A846-B20D-B7AEAFD8F0DD}" srcOrd="4" destOrd="0" presId="urn:microsoft.com/office/officeart/2008/layout/RadialCluster"/>
    <dgm:cxn modelId="{CC8A7B78-D441-1144-947C-02B5A9D5E69E}" type="presParOf" srcId="{5F35849C-8938-3C4B-90F0-C977D8B645C8}" destId="{0797AAB8-DC0E-034D-8C6D-34FB49669AE7}" srcOrd="5" destOrd="0" presId="urn:microsoft.com/office/officeart/2008/layout/RadialCluster"/>
    <dgm:cxn modelId="{DCEBD5FC-84DC-5B4F-8FD1-1EABBB983731}" type="presParOf" srcId="{5F35849C-8938-3C4B-90F0-C977D8B645C8}" destId="{458D376E-EF9F-D744-9AE8-EEFF26FC4A4D}" srcOrd="6" destOrd="0" presId="urn:microsoft.com/office/officeart/2008/layout/RadialCluster"/>
    <dgm:cxn modelId="{C86CDA43-75BB-A74F-97B4-9C077C39CCE4}" type="presParOf" srcId="{5F35849C-8938-3C4B-90F0-C977D8B645C8}" destId="{3702431D-AC8E-3546-883C-DDC0AFB50551}" srcOrd="7" destOrd="0" presId="urn:microsoft.com/office/officeart/2008/layout/RadialCluster"/>
    <dgm:cxn modelId="{1098B984-5FEE-5344-B4AE-7ED38B5A6916}" type="presParOf" srcId="{5F35849C-8938-3C4B-90F0-C977D8B645C8}" destId="{679F87D5-CAF5-8F41-882E-DA45D6171CFD}" srcOrd="8" destOrd="0" presId="urn:microsoft.com/office/officeart/2008/layout/RadialCluster"/>
    <dgm:cxn modelId="{80590506-69DA-4D4D-BE22-CE9EDBB89C67}" type="presParOf" srcId="{5F35849C-8938-3C4B-90F0-C977D8B645C8}" destId="{C40D1340-4534-8A4A-8590-B2ADDEEBA257}" srcOrd="9" destOrd="0" presId="urn:microsoft.com/office/officeart/2008/layout/RadialCluster"/>
    <dgm:cxn modelId="{BBD14F15-40A8-764A-99A1-FFB0D514AE98}" type="presParOf" srcId="{5F35849C-8938-3C4B-90F0-C977D8B645C8}" destId="{A6A55E4E-CDD0-394D-A08A-B10A6AF0B6F0}" srcOrd="10" destOrd="0" presId="urn:microsoft.com/office/officeart/2008/layout/RadialCluster"/>
    <dgm:cxn modelId="{D3A0F126-5134-D34F-9459-9D03DCD59932}" type="presParOf" srcId="{5F35849C-8938-3C4B-90F0-C977D8B645C8}" destId="{68C69AA5-E579-8F47-882F-A73843C1C1D4}" srcOrd="11" destOrd="0" presId="urn:microsoft.com/office/officeart/2008/layout/RadialCluster"/>
    <dgm:cxn modelId="{CA0FE0D3-E6DD-524F-89E2-AB5C780F6FEA}" type="presParOf" srcId="{5F35849C-8938-3C4B-90F0-C977D8B645C8}" destId="{4D8FC7C5-CC6A-334E-98E6-C18413FDB0DF}" srcOrd="12" destOrd="0" presId="urn:microsoft.com/office/officeart/2008/layout/RadialCluster"/>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9C4C2-0630-254C-A2D1-A63F88F38CE1}"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US"/>
        </a:p>
      </dgm:t>
    </dgm:pt>
    <dgm:pt modelId="{07B20C2F-05AB-654E-8E5B-EEA7D2475D26}">
      <dgm:prSet phldrT="[Text]">
        <dgm:style>
          <a:lnRef idx="1">
            <a:schemeClr val="dk1"/>
          </a:lnRef>
          <a:fillRef idx="2">
            <a:schemeClr val="dk1"/>
          </a:fillRef>
          <a:effectRef idx="1">
            <a:schemeClr val="dk1"/>
          </a:effectRef>
          <a:fontRef idx="minor">
            <a:schemeClr val="dk1"/>
          </a:fontRef>
        </dgm:style>
      </dgm:prSet>
      <dgm:spPr/>
      <dgm:t>
        <a:bodyPr/>
        <a:lstStyle/>
        <a:p>
          <a:r>
            <a:rPr lang="en-US" b="1" dirty="0"/>
            <a:t>Repeat</a:t>
          </a:r>
        </a:p>
      </dgm:t>
    </dgm:pt>
    <dgm:pt modelId="{3FD7A0E5-D6DF-ED49-894E-AFB300BEA59D}" type="parTrans" cxnId="{46FBEE55-EFCB-064E-8608-0458C440AA74}">
      <dgm:prSet/>
      <dgm:spPr/>
      <dgm:t>
        <a:bodyPr/>
        <a:lstStyle/>
        <a:p>
          <a:endParaRPr lang="en-US" b="1"/>
        </a:p>
      </dgm:t>
    </dgm:pt>
    <dgm:pt modelId="{CC1E971E-A0F1-4042-9252-BBB94B8A57BE}" type="sibTrans" cxnId="{46FBEE55-EFCB-064E-8608-0458C440AA74}">
      <dgm:prSet/>
      <dgm:spPr/>
      <dgm:t>
        <a:bodyPr/>
        <a:lstStyle/>
        <a:p>
          <a:endParaRPr lang="en-US" b="1"/>
        </a:p>
      </dgm:t>
    </dgm:pt>
    <dgm:pt modelId="{8F117C7D-F6B0-8341-9F7F-3CF0865C7F86}">
      <dgm:prSet phldrT="[Text]"/>
      <dgm:spPr>
        <a:solidFill>
          <a:schemeClr val="accent3">
            <a:lumMod val="50000"/>
          </a:schemeClr>
        </a:solidFill>
      </dgm:spPr>
      <dgm:t>
        <a:bodyPr/>
        <a:lstStyle/>
        <a:p>
          <a:r>
            <a:rPr lang="en-US" b="1" dirty="0"/>
            <a:t>Spar</a:t>
          </a:r>
        </a:p>
      </dgm:t>
    </dgm:pt>
    <dgm:pt modelId="{E61E53CB-AC99-A84C-806C-65FC8E51AF16}" type="parTrans" cxnId="{6B0EBFFE-AC59-2C4D-AE13-D743296EFD4C}">
      <dgm:prSet/>
      <dgm:spPr>
        <a:ln>
          <a:solidFill>
            <a:schemeClr val="accent3">
              <a:lumMod val="50000"/>
            </a:schemeClr>
          </a:solidFill>
        </a:ln>
      </dgm:spPr>
      <dgm:t>
        <a:bodyPr/>
        <a:lstStyle/>
        <a:p>
          <a:endParaRPr lang="en-US" b="1"/>
        </a:p>
      </dgm:t>
    </dgm:pt>
    <dgm:pt modelId="{954D2500-A890-E84C-A95A-6374B4EBAB50}" type="sibTrans" cxnId="{6B0EBFFE-AC59-2C4D-AE13-D743296EFD4C}">
      <dgm:prSet/>
      <dgm:spPr/>
      <dgm:t>
        <a:bodyPr/>
        <a:lstStyle/>
        <a:p>
          <a:endParaRPr lang="en-US" b="1"/>
        </a:p>
      </dgm:t>
    </dgm:pt>
    <dgm:pt modelId="{2F974CE0-1570-CD4A-9F30-987655422F40}">
      <dgm:prSet phldrT="[Text]"/>
      <dgm:spPr/>
      <dgm:t>
        <a:bodyPr/>
        <a:lstStyle/>
        <a:p>
          <a:r>
            <a:rPr lang="en-US" b="1" dirty="0"/>
            <a:t>Mass</a:t>
          </a:r>
        </a:p>
      </dgm:t>
    </dgm:pt>
    <dgm:pt modelId="{ED330586-6F95-E444-8FB2-D83D6F113C24}" type="parTrans" cxnId="{0F531B97-F35D-7349-A60A-505B6EB77A3B}">
      <dgm:prSet/>
      <dgm:spPr/>
      <dgm:t>
        <a:bodyPr/>
        <a:lstStyle/>
        <a:p>
          <a:endParaRPr lang="en-US" b="1"/>
        </a:p>
      </dgm:t>
    </dgm:pt>
    <dgm:pt modelId="{AD5A5124-A0D5-564A-9A84-39CF29F3B8FC}" type="sibTrans" cxnId="{0F531B97-F35D-7349-A60A-505B6EB77A3B}">
      <dgm:prSet/>
      <dgm:spPr/>
      <dgm:t>
        <a:bodyPr/>
        <a:lstStyle/>
        <a:p>
          <a:endParaRPr lang="en-US" b="1"/>
        </a:p>
      </dgm:t>
    </dgm:pt>
    <dgm:pt modelId="{D8D0D353-434E-6642-A59E-D3860DDA4621}">
      <dgm:prSet phldrT="[Text]"/>
      <dgm:spPr/>
      <dgm:t>
        <a:bodyPr/>
        <a:lstStyle/>
        <a:p>
          <a:r>
            <a:rPr lang="en-US" b="1" dirty="0"/>
            <a:t>Cost</a:t>
          </a:r>
        </a:p>
      </dgm:t>
    </dgm:pt>
    <dgm:pt modelId="{936FFF14-1161-4F47-B6A9-73876867459C}" type="parTrans" cxnId="{62415326-1CDD-D745-8AA3-924C521A7B3F}">
      <dgm:prSet/>
      <dgm:spPr/>
      <dgm:t>
        <a:bodyPr/>
        <a:lstStyle/>
        <a:p>
          <a:endParaRPr lang="en-US" b="1"/>
        </a:p>
      </dgm:t>
    </dgm:pt>
    <dgm:pt modelId="{D77DE676-7F06-7C44-9A1B-E7C9870D64CF}" type="sibTrans" cxnId="{62415326-1CDD-D745-8AA3-924C521A7B3F}">
      <dgm:prSet/>
      <dgm:spPr/>
      <dgm:t>
        <a:bodyPr/>
        <a:lstStyle/>
        <a:p>
          <a:endParaRPr lang="en-US" b="1"/>
        </a:p>
      </dgm:t>
    </dgm:pt>
    <dgm:pt modelId="{1CCB49A5-96DE-2F47-9604-568EBB8CD606}">
      <dgm:prSet phldrT="[Text]"/>
      <dgm:spPr>
        <a:solidFill>
          <a:schemeClr val="accent3">
            <a:lumMod val="50000"/>
          </a:schemeClr>
        </a:solidFill>
      </dgm:spPr>
      <dgm:t>
        <a:bodyPr/>
        <a:lstStyle/>
        <a:p>
          <a:r>
            <a:rPr lang="en-US" b="1" dirty="0"/>
            <a:t>Semi</a:t>
          </a:r>
        </a:p>
      </dgm:t>
    </dgm:pt>
    <dgm:pt modelId="{123ED954-30C4-9441-AD40-447C35F8D1F3}" type="parTrans" cxnId="{69D9795D-B3AC-2449-99C4-0A69E136B402}">
      <dgm:prSet/>
      <dgm:spPr>
        <a:ln>
          <a:solidFill>
            <a:schemeClr val="accent3">
              <a:lumMod val="50000"/>
            </a:schemeClr>
          </a:solidFill>
        </a:ln>
      </dgm:spPr>
      <dgm:t>
        <a:bodyPr/>
        <a:lstStyle/>
        <a:p>
          <a:endParaRPr lang="en-US" b="1"/>
        </a:p>
      </dgm:t>
    </dgm:pt>
    <dgm:pt modelId="{4AFD80CF-B529-F948-BC9B-BAC7DA7E0E52}" type="sibTrans" cxnId="{69D9795D-B3AC-2449-99C4-0A69E136B402}">
      <dgm:prSet/>
      <dgm:spPr/>
      <dgm:t>
        <a:bodyPr/>
        <a:lstStyle/>
        <a:p>
          <a:endParaRPr lang="en-US" b="1"/>
        </a:p>
      </dgm:t>
    </dgm:pt>
    <dgm:pt modelId="{5987D751-BB55-8447-A916-513863985544}">
      <dgm:prSet phldrT="[Text]"/>
      <dgm:spPr/>
      <dgm:t>
        <a:bodyPr/>
        <a:lstStyle/>
        <a:p>
          <a:r>
            <a:rPr lang="en-US" b="1" dirty="0"/>
            <a:t>Mass</a:t>
          </a:r>
        </a:p>
      </dgm:t>
    </dgm:pt>
    <dgm:pt modelId="{3EDFBA01-2BD1-C349-B1F5-3EC3C77EF308}" type="parTrans" cxnId="{6C54F6F7-49D6-4048-BD1A-043D537E7117}">
      <dgm:prSet/>
      <dgm:spPr/>
      <dgm:t>
        <a:bodyPr/>
        <a:lstStyle/>
        <a:p>
          <a:endParaRPr lang="en-US" b="1"/>
        </a:p>
      </dgm:t>
    </dgm:pt>
    <dgm:pt modelId="{D66640F9-51AE-F248-8905-AE575FBCCAAE}" type="sibTrans" cxnId="{6C54F6F7-49D6-4048-BD1A-043D537E7117}">
      <dgm:prSet/>
      <dgm:spPr/>
      <dgm:t>
        <a:bodyPr/>
        <a:lstStyle/>
        <a:p>
          <a:endParaRPr lang="en-US" b="1"/>
        </a:p>
      </dgm:t>
    </dgm:pt>
    <dgm:pt modelId="{08FBFA81-B0D3-1940-B95A-5463B8C72DFA}">
      <dgm:prSet phldrT="[Text]"/>
      <dgm:spPr/>
      <dgm:t>
        <a:bodyPr/>
        <a:lstStyle/>
        <a:p>
          <a:r>
            <a:rPr lang="en-US" b="1" dirty="0"/>
            <a:t>Cost</a:t>
          </a:r>
        </a:p>
      </dgm:t>
    </dgm:pt>
    <dgm:pt modelId="{6A44C068-9E0A-CB4E-ABA5-ECBE87C63A91}" type="parTrans" cxnId="{CEE25526-1A72-8C4D-91E7-B3904223C390}">
      <dgm:prSet/>
      <dgm:spPr/>
      <dgm:t>
        <a:bodyPr/>
        <a:lstStyle/>
        <a:p>
          <a:endParaRPr lang="en-US" b="1"/>
        </a:p>
      </dgm:t>
    </dgm:pt>
    <dgm:pt modelId="{63D9CF45-FBFA-FB48-85F7-ADF32AAE35D5}" type="sibTrans" cxnId="{CEE25526-1A72-8C4D-91E7-B3904223C390}">
      <dgm:prSet/>
      <dgm:spPr/>
      <dgm:t>
        <a:bodyPr/>
        <a:lstStyle/>
        <a:p>
          <a:endParaRPr lang="en-US" b="1"/>
        </a:p>
      </dgm:t>
    </dgm:pt>
    <dgm:pt modelId="{0585AE1F-D9BC-1946-8361-80D16645D540}">
      <dgm:prSet phldrT="[Text]"/>
      <dgm:spPr>
        <a:solidFill>
          <a:schemeClr val="accent3">
            <a:lumMod val="50000"/>
          </a:schemeClr>
        </a:solidFill>
      </dgm:spPr>
      <dgm:t>
        <a:bodyPr/>
        <a:lstStyle/>
        <a:p>
          <a:r>
            <a:rPr lang="en-US" b="1" dirty="0"/>
            <a:t>TLP</a:t>
          </a:r>
        </a:p>
      </dgm:t>
    </dgm:pt>
    <dgm:pt modelId="{F7ABB9C6-5781-D749-A8C2-2241E652CF2A}" type="parTrans" cxnId="{89551913-CD09-9744-8FBB-FA1752B48436}">
      <dgm:prSet/>
      <dgm:spPr>
        <a:ln>
          <a:solidFill>
            <a:schemeClr val="accent3">
              <a:lumMod val="50000"/>
            </a:schemeClr>
          </a:solidFill>
        </a:ln>
      </dgm:spPr>
      <dgm:t>
        <a:bodyPr/>
        <a:lstStyle/>
        <a:p>
          <a:endParaRPr lang="en-US" b="1"/>
        </a:p>
      </dgm:t>
    </dgm:pt>
    <dgm:pt modelId="{4F98FDB8-4256-214A-937E-E734FE78CAC0}" type="sibTrans" cxnId="{89551913-CD09-9744-8FBB-FA1752B48436}">
      <dgm:prSet/>
      <dgm:spPr/>
      <dgm:t>
        <a:bodyPr/>
        <a:lstStyle/>
        <a:p>
          <a:endParaRPr lang="en-US" b="1"/>
        </a:p>
      </dgm:t>
    </dgm:pt>
    <dgm:pt modelId="{C24F3EE1-6D6D-7442-8BE7-57A7018021DB}">
      <dgm:prSet phldrT="[Text]"/>
      <dgm:spPr/>
      <dgm:t>
        <a:bodyPr/>
        <a:lstStyle/>
        <a:p>
          <a:r>
            <a:rPr lang="en-US" b="1" dirty="0"/>
            <a:t>Mass</a:t>
          </a:r>
        </a:p>
      </dgm:t>
    </dgm:pt>
    <dgm:pt modelId="{7EA9F84A-389C-4D4A-839D-F7BC8DC05F8F}" type="parTrans" cxnId="{879F2351-077C-E74B-A7A9-3B072B04CE37}">
      <dgm:prSet/>
      <dgm:spPr/>
      <dgm:t>
        <a:bodyPr/>
        <a:lstStyle/>
        <a:p>
          <a:endParaRPr lang="en-US" b="1"/>
        </a:p>
      </dgm:t>
    </dgm:pt>
    <dgm:pt modelId="{F246E229-7A33-8648-A0A0-CD06179445E6}" type="sibTrans" cxnId="{879F2351-077C-E74B-A7A9-3B072B04CE37}">
      <dgm:prSet/>
      <dgm:spPr/>
      <dgm:t>
        <a:bodyPr/>
        <a:lstStyle/>
        <a:p>
          <a:endParaRPr lang="en-US" b="1"/>
        </a:p>
      </dgm:t>
    </dgm:pt>
    <dgm:pt modelId="{DFE671A9-4359-E747-ADA8-71B0ECDB56AA}">
      <dgm:prSet phldrT="[Text]"/>
      <dgm:spPr/>
      <dgm:t>
        <a:bodyPr/>
        <a:lstStyle/>
        <a:p>
          <a:r>
            <a:rPr lang="en-US" b="1" dirty="0"/>
            <a:t>Cost</a:t>
          </a:r>
        </a:p>
      </dgm:t>
    </dgm:pt>
    <dgm:pt modelId="{BF12BE73-24A1-DD41-85A0-B776498137C8}" type="parTrans" cxnId="{34EEC5F0-C444-7D44-B342-3DF81FA31BD6}">
      <dgm:prSet/>
      <dgm:spPr/>
      <dgm:t>
        <a:bodyPr/>
        <a:lstStyle/>
        <a:p>
          <a:endParaRPr lang="en-US" b="1"/>
        </a:p>
      </dgm:t>
    </dgm:pt>
    <dgm:pt modelId="{FE6BB2F2-B30E-5743-8750-6C31AB225037}" type="sibTrans" cxnId="{34EEC5F0-C444-7D44-B342-3DF81FA31BD6}">
      <dgm:prSet/>
      <dgm:spPr/>
      <dgm:t>
        <a:bodyPr/>
        <a:lstStyle/>
        <a:p>
          <a:endParaRPr lang="en-US" b="1"/>
        </a:p>
      </dgm:t>
    </dgm:pt>
    <dgm:pt modelId="{37D4E901-5491-D543-8C76-1539D49496E2}" type="pres">
      <dgm:prSet presAssocID="{A089C4C2-0630-254C-A2D1-A63F88F38CE1}" presName="diagram" presStyleCnt="0">
        <dgm:presLayoutVars>
          <dgm:chPref val="1"/>
          <dgm:dir/>
          <dgm:animOne val="branch"/>
          <dgm:animLvl val="lvl"/>
          <dgm:resizeHandles val="exact"/>
        </dgm:presLayoutVars>
      </dgm:prSet>
      <dgm:spPr/>
    </dgm:pt>
    <dgm:pt modelId="{527F3B46-5F00-0444-820E-32E2410D7BBC}" type="pres">
      <dgm:prSet presAssocID="{07B20C2F-05AB-654E-8E5B-EEA7D2475D26}" presName="root1" presStyleCnt="0"/>
      <dgm:spPr/>
    </dgm:pt>
    <dgm:pt modelId="{90C9F715-651B-AC48-A5AA-8E7D53C5122C}" type="pres">
      <dgm:prSet presAssocID="{07B20C2F-05AB-654E-8E5B-EEA7D2475D26}" presName="LevelOneTextNode" presStyleLbl="node0" presStyleIdx="0" presStyleCnt="1">
        <dgm:presLayoutVars>
          <dgm:chPref val="3"/>
        </dgm:presLayoutVars>
      </dgm:prSet>
      <dgm:spPr/>
    </dgm:pt>
    <dgm:pt modelId="{49AE30FA-2506-3D42-8BC3-5BD9A6107F5E}" type="pres">
      <dgm:prSet presAssocID="{07B20C2F-05AB-654E-8E5B-EEA7D2475D26}" presName="level2hierChild" presStyleCnt="0"/>
      <dgm:spPr/>
    </dgm:pt>
    <dgm:pt modelId="{0F425A4F-62A5-6844-9FC2-642FEB9EE608}" type="pres">
      <dgm:prSet presAssocID="{E61E53CB-AC99-A84C-806C-65FC8E51AF16}" presName="conn2-1" presStyleLbl="parChTrans1D2" presStyleIdx="0" presStyleCnt="3"/>
      <dgm:spPr/>
    </dgm:pt>
    <dgm:pt modelId="{D3138B5E-B773-1149-8CF5-57332184F50A}" type="pres">
      <dgm:prSet presAssocID="{E61E53CB-AC99-A84C-806C-65FC8E51AF16}" presName="connTx" presStyleLbl="parChTrans1D2" presStyleIdx="0" presStyleCnt="3"/>
      <dgm:spPr/>
    </dgm:pt>
    <dgm:pt modelId="{8E393C49-B4BB-0A4B-8048-D8CFBBB1A931}" type="pres">
      <dgm:prSet presAssocID="{8F117C7D-F6B0-8341-9F7F-3CF0865C7F86}" presName="root2" presStyleCnt="0"/>
      <dgm:spPr/>
    </dgm:pt>
    <dgm:pt modelId="{B7F60742-FB68-B141-AFD9-93300A0FAB54}" type="pres">
      <dgm:prSet presAssocID="{8F117C7D-F6B0-8341-9F7F-3CF0865C7F86}" presName="LevelTwoTextNode" presStyleLbl="node2" presStyleIdx="0" presStyleCnt="3">
        <dgm:presLayoutVars>
          <dgm:chPref val="3"/>
        </dgm:presLayoutVars>
      </dgm:prSet>
      <dgm:spPr/>
    </dgm:pt>
    <dgm:pt modelId="{AE898F56-4709-B842-BBE7-2B86672AB603}" type="pres">
      <dgm:prSet presAssocID="{8F117C7D-F6B0-8341-9F7F-3CF0865C7F86}" presName="level3hierChild" presStyleCnt="0"/>
      <dgm:spPr/>
    </dgm:pt>
    <dgm:pt modelId="{5EDFC034-6511-B343-8A99-DB430649C8A6}" type="pres">
      <dgm:prSet presAssocID="{ED330586-6F95-E444-8FB2-D83D6F113C24}" presName="conn2-1" presStyleLbl="parChTrans1D3" presStyleIdx="0" presStyleCnt="6"/>
      <dgm:spPr/>
    </dgm:pt>
    <dgm:pt modelId="{F01EA60A-A843-D04D-924F-5DC59B1ECFAC}" type="pres">
      <dgm:prSet presAssocID="{ED330586-6F95-E444-8FB2-D83D6F113C24}" presName="connTx" presStyleLbl="parChTrans1D3" presStyleIdx="0" presStyleCnt="6"/>
      <dgm:spPr/>
    </dgm:pt>
    <dgm:pt modelId="{7681133D-457F-4A49-A08E-8B5AF2A6B33A}" type="pres">
      <dgm:prSet presAssocID="{2F974CE0-1570-CD4A-9F30-987655422F40}" presName="root2" presStyleCnt="0"/>
      <dgm:spPr/>
    </dgm:pt>
    <dgm:pt modelId="{ED2C294B-21A7-EC45-912F-7301F0EA2D94}" type="pres">
      <dgm:prSet presAssocID="{2F974CE0-1570-CD4A-9F30-987655422F40}" presName="LevelTwoTextNode" presStyleLbl="node3" presStyleIdx="0" presStyleCnt="6">
        <dgm:presLayoutVars>
          <dgm:chPref val="3"/>
        </dgm:presLayoutVars>
      </dgm:prSet>
      <dgm:spPr/>
    </dgm:pt>
    <dgm:pt modelId="{FDB18304-8442-1242-A1FB-B98702D466E0}" type="pres">
      <dgm:prSet presAssocID="{2F974CE0-1570-CD4A-9F30-987655422F40}" presName="level3hierChild" presStyleCnt="0"/>
      <dgm:spPr/>
    </dgm:pt>
    <dgm:pt modelId="{7B3C3CCE-7291-3341-B9F3-D37AC2EDF7A4}" type="pres">
      <dgm:prSet presAssocID="{936FFF14-1161-4F47-B6A9-73876867459C}" presName="conn2-1" presStyleLbl="parChTrans1D3" presStyleIdx="1" presStyleCnt="6"/>
      <dgm:spPr/>
    </dgm:pt>
    <dgm:pt modelId="{873CC7A4-E7FC-3E46-AB83-0A023E9FBB76}" type="pres">
      <dgm:prSet presAssocID="{936FFF14-1161-4F47-B6A9-73876867459C}" presName="connTx" presStyleLbl="parChTrans1D3" presStyleIdx="1" presStyleCnt="6"/>
      <dgm:spPr/>
    </dgm:pt>
    <dgm:pt modelId="{9E336B3D-DFB0-FE42-973D-58637DB9B055}" type="pres">
      <dgm:prSet presAssocID="{D8D0D353-434E-6642-A59E-D3860DDA4621}" presName="root2" presStyleCnt="0"/>
      <dgm:spPr/>
    </dgm:pt>
    <dgm:pt modelId="{A6F3991E-7BC1-AB43-BFC7-CCCF8D0AF38A}" type="pres">
      <dgm:prSet presAssocID="{D8D0D353-434E-6642-A59E-D3860DDA4621}" presName="LevelTwoTextNode" presStyleLbl="node3" presStyleIdx="1" presStyleCnt="6">
        <dgm:presLayoutVars>
          <dgm:chPref val="3"/>
        </dgm:presLayoutVars>
      </dgm:prSet>
      <dgm:spPr/>
    </dgm:pt>
    <dgm:pt modelId="{78663FC2-A806-9A45-8E7C-17E2D8714D67}" type="pres">
      <dgm:prSet presAssocID="{D8D0D353-434E-6642-A59E-D3860DDA4621}" presName="level3hierChild" presStyleCnt="0"/>
      <dgm:spPr/>
    </dgm:pt>
    <dgm:pt modelId="{E7FB509C-7FAC-DC42-87B1-9563190D06EE}" type="pres">
      <dgm:prSet presAssocID="{123ED954-30C4-9441-AD40-447C35F8D1F3}" presName="conn2-1" presStyleLbl="parChTrans1D2" presStyleIdx="1" presStyleCnt="3"/>
      <dgm:spPr/>
    </dgm:pt>
    <dgm:pt modelId="{D4922B63-C706-844E-9DD6-2452E191BA9A}" type="pres">
      <dgm:prSet presAssocID="{123ED954-30C4-9441-AD40-447C35F8D1F3}" presName="connTx" presStyleLbl="parChTrans1D2" presStyleIdx="1" presStyleCnt="3"/>
      <dgm:spPr/>
    </dgm:pt>
    <dgm:pt modelId="{F912FB00-2845-7042-B8A6-36E683F27459}" type="pres">
      <dgm:prSet presAssocID="{1CCB49A5-96DE-2F47-9604-568EBB8CD606}" presName="root2" presStyleCnt="0"/>
      <dgm:spPr/>
    </dgm:pt>
    <dgm:pt modelId="{374322CF-E9F3-6D44-B738-8585E1A41075}" type="pres">
      <dgm:prSet presAssocID="{1CCB49A5-96DE-2F47-9604-568EBB8CD606}" presName="LevelTwoTextNode" presStyleLbl="node2" presStyleIdx="1" presStyleCnt="3">
        <dgm:presLayoutVars>
          <dgm:chPref val="3"/>
        </dgm:presLayoutVars>
      </dgm:prSet>
      <dgm:spPr/>
    </dgm:pt>
    <dgm:pt modelId="{91E69A19-A2D7-5E40-9C02-54F783D41412}" type="pres">
      <dgm:prSet presAssocID="{1CCB49A5-96DE-2F47-9604-568EBB8CD606}" presName="level3hierChild" presStyleCnt="0"/>
      <dgm:spPr/>
    </dgm:pt>
    <dgm:pt modelId="{13349AE9-CFE7-DB4A-B5EA-1124B548A785}" type="pres">
      <dgm:prSet presAssocID="{3EDFBA01-2BD1-C349-B1F5-3EC3C77EF308}" presName="conn2-1" presStyleLbl="parChTrans1D3" presStyleIdx="2" presStyleCnt="6"/>
      <dgm:spPr/>
    </dgm:pt>
    <dgm:pt modelId="{ADBFA623-BDFF-7D43-ACC5-BA333E7D25AA}" type="pres">
      <dgm:prSet presAssocID="{3EDFBA01-2BD1-C349-B1F5-3EC3C77EF308}" presName="connTx" presStyleLbl="parChTrans1D3" presStyleIdx="2" presStyleCnt="6"/>
      <dgm:spPr/>
    </dgm:pt>
    <dgm:pt modelId="{AD4BC002-EC56-B84D-B4F1-A487627BD066}" type="pres">
      <dgm:prSet presAssocID="{5987D751-BB55-8447-A916-513863985544}" presName="root2" presStyleCnt="0"/>
      <dgm:spPr/>
    </dgm:pt>
    <dgm:pt modelId="{E8546C6F-EBDB-884E-807E-E70328650CBF}" type="pres">
      <dgm:prSet presAssocID="{5987D751-BB55-8447-A916-513863985544}" presName="LevelTwoTextNode" presStyleLbl="node3" presStyleIdx="2" presStyleCnt="6">
        <dgm:presLayoutVars>
          <dgm:chPref val="3"/>
        </dgm:presLayoutVars>
      </dgm:prSet>
      <dgm:spPr/>
    </dgm:pt>
    <dgm:pt modelId="{8AE5A275-9DD8-9441-BFCD-C8F40A1D9869}" type="pres">
      <dgm:prSet presAssocID="{5987D751-BB55-8447-A916-513863985544}" presName="level3hierChild" presStyleCnt="0"/>
      <dgm:spPr/>
    </dgm:pt>
    <dgm:pt modelId="{13206EBF-053E-1F43-9065-3100D7263E58}" type="pres">
      <dgm:prSet presAssocID="{6A44C068-9E0A-CB4E-ABA5-ECBE87C63A91}" presName="conn2-1" presStyleLbl="parChTrans1D3" presStyleIdx="3" presStyleCnt="6"/>
      <dgm:spPr/>
    </dgm:pt>
    <dgm:pt modelId="{978C2DC2-8B15-CF47-B397-DA87335E03EA}" type="pres">
      <dgm:prSet presAssocID="{6A44C068-9E0A-CB4E-ABA5-ECBE87C63A91}" presName="connTx" presStyleLbl="parChTrans1D3" presStyleIdx="3" presStyleCnt="6"/>
      <dgm:spPr/>
    </dgm:pt>
    <dgm:pt modelId="{EE02440E-0095-F94C-8BF9-AAAF0F5251F7}" type="pres">
      <dgm:prSet presAssocID="{08FBFA81-B0D3-1940-B95A-5463B8C72DFA}" presName="root2" presStyleCnt="0"/>
      <dgm:spPr/>
    </dgm:pt>
    <dgm:pt modelId="{4D85D205-53FF-5F4E-90D4-AFE4CE4F1B78}" type="pres">
      <dgm:prSet presAssocID="{08FBFA81-B0D3-1940-B95A-5463B8C72DFA}" presName="LevelTwoTextNode" presStyleLbl="node3" presStyleIdx="3" presStyleCnt="6">
        <dgm:presLayoutVars>
          <dgm:chPref val="3"/>
        </dgm:presLayoutVars>
      </dgm:prSet>
      <dgm:spPr/>
    </dgm:pt>
    <dgm:pt modelId="{D5C75E2C-47BF-AD43-A024-522FCCFDF954}" type="pres">
      <dgm:prSet presAssocID="{08FBFA81-B0D3-1940-B95A-5463B8C72DFA}" presName="level3hierChild" presStyleCnt="0"/>
      <dgm:spPr/>
    </dgm:pt>
    <dgm:pt modelId="{3311A8D3-8B74-5848-B6C5-531F7FD5F3DB}" type="pres">
      <dgm:prSet presAssocID="{F7ABB9C6-5781-D749-A8C2-2241E652CF2A}" presName="conn2-1" presStyleLbl="parChTrans1D2" presStyleIdx="2" presStyleCnt="3"/>
      <dgm:spPr/>
    </dgm:pt>
    <dgm:pt modelId="{793E6018-62EA-6742-A19B-35D09B6A7256}" type="pres">
      <dgm:prSet presAssocID="{F7ABB9C6-5781-D749-A8C2-2241E652CF2A}" presName="connTx" presStyleLbl="parChTrans1D2" presStyleIdx="2" presStyleCnt="3"/>
      <dgm:spPr/>
    </dgm:pt>
    <dgm:pt modelId="{C6F57DAA-3685-3A46-B770-FF8B0D18B1F3}" type="pres">
      <dgm:prSet presAssocID="{0585AE1F-D9BC-1946-8361-80D16645D540}" presName="root2" presStyleCnt="0"/>
      <dgm:spPr/>
    </dgm:pt>
    <dgm:pt modelId="{7BB006FD-B3BE-0941-A1C8-16B275946DBE}" type="pres">
      <dgm:prSet presAssocID="{0585AE1F-D9BC-1946-8361-80D16645D540}" presName="LevelTwoTextNode" presStyleLbl="node2" presStyleIdx="2" presStyleCnt="3">
        <dgm:presLayoutVars>
          <dgm:chPref val="3"/>
        </dgm:presLayoutVars>
      </dgm:prSet>
      <dgm:spPr/>
    </dgm:pt>
    <dgm:pt modelId="{1E40A1F4-9E73-9A4C-9769-17D13CC7B8FC}" type="pres">
      <dgm:prSet presAssocID="{0585AE1F-D9BC-1946-8361-80D16645D540}" presName="level3hierChild" presStyleCnt="0"/>
      <dgm:spPr/>
    </dgm:pt>
    <dgm:pt modelId="{36725110-FD52-334E-A62D-67E9227F90AD}" type="pres">
      <dgm:prSet presAssocID="{7EA9F84A-389C-4D4A-839D-F7BC8DC05F8F}" presName="conn2-1" presStyleLbl="parChTrans1D3" presStyleIdx="4" presStyleCnt="6"/>
      <dgm:spPr/>
    </dgm:pt>
    <dgm:pt modelId="{49D613FF-9A6D-6249-B9C0-DBDDBFFFE0CA}" type="pres">
      <dgm:prSet presAssocID="{7EA9F84A-389C-4D4A-839D-F7BC8DC05F8F}" presName="connTx" presStyleLbl="parChTrans1D3" presStyleIdx="4" presStyleCnt="6"/>
      <dgm:spPr/>
    </dgm:pt>
    <dgm:pt modelId="{7F180C8B-7319-7C43-8B6E-7B3A8B1E0975}" type="pres">
      <dgm:prSet presAssocID="{C24F3EE1-6D6D-7442-8BE7-57A7018021DB}" presName="root2" presStyleCnt="0"/>
      <dgm:spPr/>
    </dgm:pt>
    <dgm:pt modelId="{88552BE9-A4E5-6745-8C58-A531A63A990B}" type="pres">
      <dgm:prSet presAssocID="{C24F3EE1-6D6D-7442-8BE7-57A7018021DB}" presName="LevelTwoTextNode" presStyleLbl="node3" presStyleIdx="4" presStyleCnt="6">
        <dgm:presLayoutVars>
          <dgm:chPref val="3"/>
        </dgm:presLayoutVars>
      </dgm:prSet>
      <dgm:spPr/>
    </dgm:pt>
    <dgm:pt modelId="{FD720BF4-74C6-D946-927E-9C5C58B2A2F6}" type="pres">
      <dgm:prSet presAssocID="{C24F3EE1-6D6D-7442-8BE7-57A7018021DB}" presName="level3hierChild" presStyleCnt="0"/>
      <dgm:spPr/>
    </dgm:pt>
    <dgm:pt modelId="{CDAE1887-820F-9644-B5C1-C73D665AD673}" type="pres">
      <dgm:prSet presAssocID="{BF12BE73-24A1-DD41-85A0-B776498137C8}" presName="conn2-1" presStyleLbl="parChTrans1D3" presStyleIdx="5" presStyleCnt="6"/>
      <dgm:spPr/>
    </dgm:pt>
    <dgm:pt modelId="{3C5DBF01-1509-BD47-9577-86CA9FD8F5DB}" type="pres">
      <dgm:prSet presAssocID="{BF12BE73-24A1-DD41-85A0-B776498137C8}" presName="connTx" presStyleLbl="parChTrans1D3" presStyleIdx="5" presStyleCnt="6"/>
      <dgm:spPr/>
    </dgm:pt>
    <dgm:pt modelId="{2374504E-859C-C14D-B03C-BF37379F3B92}" type="pres">
      <dgm:prSet presAssocID="{DFE671A9-4359-E747-ADA8-71B0ECDB56AA}" presName="root2" presStyleCnt="0"/>
      <dgm:spPr/>
    </dgm:pt>
    <dgm:pt modelId="{2F541B69-CD0A-B54C-94C7-930BB5F9D977}" type="pres">
      <dgm:prSet presAssocID="{DFE671A9-4359-E747-ADA8-71B0ECDB56AA}" presName="LevelTwoTextNode" presStyleLbl="node3" presStyleIdx="5" presStyleCnt="6">
        <dgm:presLayoutVars>
          <dgm:chPref val="3"/>
        </dgm:presLayoutVars>
      </dgm:prSet>
      <dgm:spPr/>
    </dgm:pt>
    <dgm:pt modelId="{A33A0578-1057-824F-92C4-D766557F10B2}" type="pres">
      <dgm:prSet presAssocID="{DFE671A9-4359-E747-ADA8-71B0ECDB56AA}" presName="level3hierChild" presStyleCnt="0"/>
      <dgm:spPr/>
    </dgm:pt>
  </dgm:ptLst>
  <dgm:cxnLst>
    <dgm:cxn modelId="{E7E67001-6BE3-5349-B441-F9ED76CA9871}" type="presOf" srcId="{8F117C7D-F6B0-8341-9F7F-3CF0865C7F86}" destId="{B7F60742-FB68-B141-AFD9-93300A0FAB54}" srcOrd="0" destOrd="0" presId="urn:microsoft.com/office/officeart/2005/8/layout/hierarchy2"/>
    <dgm:cxn modelId="{1E971511-EA78-6E4F-B990-BE956D28DF98}" type="presOf" srcId="{ED330586-6F95-E444-8FB2-D83D6F113C24}" destId="{F01EA60A-A843-D04D-924F-5DC59B1ECFAC}" srcOrd="1" destOrd="0" presId="urn:microsoft.com/office/officeart/2005/8/layout/hierarchy2"/>
    <dgm:cxn modelId="{89551913-CD09-9744-8FBB-FA1752B48436}" srcId="{07B20C2F-05AB-654E-8E5B-EEA7D2475D26}" destId="{0585AE1F-D9BC-1946-8361-80D16645D540}" srcOrd="2" destOrd="0" parTransId="{F7ABB9C6-5781-D749-A8C2-2241E652CF2A}" sibTransId="{4F98FDB8-4256-214A-937E-E734FE78CAC0}"/>
    <dgm:cxn modelId="{56821816-0AA8-7A45-BAD5-51FA5FEFDEF0}" type="presOf" srcId="{A089C4C2-0630-254C-A2D1-A63F88F38CE1}" destId="{37D4E901-5491-D543-8C76-1539D49496E2}" srcOrd="0" destOrd="0" presId="urn:microsoft.com/office/officeart/2005/8/layout/hierarchy2"/>
    <dgm:cxn modelId="{7C9F1B1D-C88B-9E4E-A53A-9106C8E03B25}" type="presOf" srcId="{0585AE1F-D9BC-1946-8361-80D16645D540}" destId="{7BB006FD-B3BE-0941-A1C8-16B275946DBE}" srcOrd="0" destOrd="0" presId="urn:microsoft.com/office/officeart/2005/8/layout/hierarchy2"/>
    <dgm:cxn modelId="{62415326-1CDD-D745-8AA3-924C521A7B3F}" srcId="{8F117C7D-F6B0-8341-9F7F-3CF0865C7F86}" destId="{D8D0D353-434E-6642-A59E-D3860DDA4621}" srcOrd="1" destOrd="0" parTransId="{936FFF14-1161-4F47-B6A9-73876867459C}" sibTransId="{D77DE676-7F06-7C44-9A1B-E7C9870D64CF}"/>
    <dgm:cxn modelId="{CEE25526-1A72-8C4D-91E7-B3904223C390}" srcId="{1CCB49A5-96DE-2F47-9604-568EBB8CD606}" destId="{08FBFA81-B0D3-1940-B95A-5463B8C72DFA}" srcOrd="1" destOrd="0" parTransId="{6A44C068-9E0A-CB4E-ABA5-ECBE87C63A91}" sibTransId="{63D9CF45-FBFA-FB48-85F7-ADF32AAE35D5}"/>
    <dgm:cxn modelId="{9D727139-2B4A-6D47-8898-6F84E3C9BDB4}" type="presOf" srcId="{123ED954-30C4-9441-AD40-447C35F8D1F3}" destId="{E7FB509C-7FAC-DC42-87B1-9563190D06EE}" srcOrd="0" destOrd="0" presId="urn:microsoft.com/office/officeart/2005/8/layout/hierarchy2"/>
    <dgm:cxn modelId="{A4A59D39-5F54-C741-AA4D-D45EEBB4E513}" type="presOf" srcId="{1CCB49A5-96DE-2F47-9604-568EBB8CD606}" destId="{374322CF-E9F3-6D44-B738-8585E1A41075}" srcOrd="0" destOrd="0" presId="urn:microsoft.com/office/officeart/2005/8/layout/hierarchy2"/>
    <dgm:cxn modelId="{879F2351-077C-E74B-A7A9-3B072B04CE37}" srcId="{0585AE1F-D9BC-1946-8361-80D16645D540}" destId="{C24F3EE1-6D6D-7442-8BE7-57A7018021DB}" srcOrd="0" destOrd="0" parTransId="{7EA9F84A-389C-4D4A-839D-F7BC8DC05F8F}" sibTransId="{F246E229-7A33-8648-A0A0-CD06179445E6}"/>
    <dgm:cxn modelId="{D361B553-CAE0-784C-BC7F-99401A785698}" type="presOf" srcId="{E61E53CB-AC99-A84C-806C-65FC8E51AF16}" destId="{0F425A4F-62A5-6844-9FC2-642FEB9EE608}" srcOrd="0" destOrd="0" presId="urn:microsoft.com/office/officeart/2005/8/layout/hierarchy2"/>
    <dgm:cxn modelId="{46FBEE55-EFCB-064E-8608-0458C440AA74}" srcId="{A089C4C2-0630-254C-A2D1-A63F88F38CE1}" destId="{07B20C2F-05AB-654E-8E5B-EEA7D2475D26}" srcOrd="0" destOrd="0" parTransId="{3FD7A0E5-D6DF-ED49-894E-AFB300BEA59D}" sibTransId="{CC1E971E-A0F1-4042-9252-BBB94B8A57BE}"/>
    <dgm:cxn modelId="{69D9795D-B3AC-2449-99C4-0A69E136B402}" srcId="{07B20C2F-05AB-654E-8E5B-EEA7D2475D26}" destId="{1CCB49A5-96DE-2F47-9604-568EBB8CD606}" srcOrd="1" destOrd="0" parTransId="{123ED954-30C4-9441-AD40-447C35F8D1F3}" sibTransId="{4AFD80CF-B529-F948-BC9B-BAC7DA7E0E52}"/>
    <dgm:cxn modelId="{4173596B-546B-D54F-A2C5-AF6859F9FD73}" type="presOf" srcId="{3EDFBA01-2BD1-C349-B1F5-3EC3C77EF308}" destId="{13349AE9-CFE7-DB4A-B5EA-1124B548A785}" srcOrd="0" destOrd="0" presId="urn:microsoft.com/office/officeart/2005/8/layout/hierarchy2"/>
    <dgm:cxn modelId="{22CD7387-3AED-5047-876F-34E4ABC9DF9D}" type="presOf" srcId="{D8D0D353-434E-6642-A59E-D3860DDA4621}" destId="{A6F3991E-7BC1-AB43-BFC7-CCCF8D0AF38A}" srcOrd="0" destOrd="0" presId="urn:microsoft.com/office/officeart/2005/8/layout/hierarchy2"/>
    <dgm:cxn modelId="{A2DFBB87-72A4-F04C-9716-D65897B0DB77}" type="presOf" srcId="{7EA9F84A-389C-4D4A-839D-F7BC8DC05F8F}" destId="{36725110-FD52-334E-A62D-67E9227F90AD}" srcOrd="0" destOrd="0" presId="urn:microsoft.com/office/officeart/2005/8/layout/hierarchy2"/>
    <dgm:cxn modelId="{68C6E787-65C6-5640-AB64-608189A2E10D}" type="presOf" srcId="{C24F3EE1-6D6D-7442-8BE7-57A7018021DB}" destId="{88552BE9-A4E5-6745-8C58-A531A63A990B}" srcOrd="0" destOrd="0" presId="urn:microsoft.com/office/officeart/2005/8/layout/hierarchy2"/>
    <dgm:cxn modelId="{CFD20D8B-9529-E443-A84E-FD2E3E09BDA0}" type="presOf" srcId="{936FFF14-1161-4F47-B6A9-73876867459C}" destId="{7B3C3CCE-7291-3341-B9F3-D37AC2EDF7A4}" srcOrd="0" destOrd="0" presId="urn:microsoft.com/office/officeart/2005/8/layout/hierarchy2"/>
    <dgm:cxn modelId="{0F531B97-F35D-7349-A60A-505B6EB77A3B}" srcId="{8F117C7D-F6B0-8341-9F7F-3CF0865C7F86}" destId="{2F974CE0-1570-CD4A-9F30-987655422F40}" srcOrd="0" destOrd="0" parTransId="{ED330586-6F95-E444-8FB2-D83D6F113C24}" sibTransId="{AD5A5124-A0D5-564A-9A84-39CF29F3B8FC}"/>
    <dgm:cxn modelId="{FAA3FF98-C9D9-4A4B-BB9C-B311BD8FAFCC}" type="presOf" srcId="{07B20C2F-05AB-654E-8E5B-EEA7D2475D26}" destId="{90C9F715-651B-AC48-A5AA-8E7D53C5122C}" srcOrd="0" destOrd="0" presId="urn:microsoft.com/office/officeart/2005/8/layout/hierarchy2"/>
    <dgm:cxn modelId="{C7B011AB-7300-0849-9198-3FEE4055FC15}" type="presOf" srcId="{123ED954-30C4-9441-AD40-447C35F8D1F3}" destId="{D4922B63-C706-844E-9DD6-2452E191BA9A}" srcOrd="1" destOrd="0" presId="urn:microsoft.com/office/officeart/2005/8/layout/hierarchy2"/>
    <dgm:cxn modelId="{73BDBFAF-0684-AC4F-A023-2D5A5FA8179A}" type="presOf" srcId="{3EDFBA01-2BD1-C349-B1F5-3EC3C77EF308}" destId="{ADBFA623-BDFF-7D43-ACC5-BA333E7D25AA}" srcOrd="1" destOrd="0" presId="urn:microsoft.com/office/officeart/2005/8/layout/hierarchy2"/>
    <dgm:cxn modelId="{B3D7EAAF-5D9A-F94D-B567-0DBAAEF734AF}" type="presOf" srcId="{E61E53CB-AC99-A84C-806C-65FC8E51AF16}" destId="{D3138B5E-B773-1149-8CF5-57332184F50A}" srcOrd="1" destOrd="0" presId="urn:microsoft.com/office/officeart/2005/8/layout/hierarchy2"/>
    <dgm:cxn modelId="{515F6CB8-2E65-6246-B339-62F923E1B2AC}" type="presOf" srcId="{7EA9F84A-389C-4D4A-839D-F7BC8DC05F8F}" destId="{49D613FF-9A6D-6249-B9C0-DBDDBFFFE0CA}" srcOrd="1" destOrd="0" presId="urn:microsoft.com/office/officeart/2005/8/layout/hierarchy2"/>
    <dgm:cxn modelId="{3A57CEBE-D675-8B41-914E-E3003E3E71BF}" type="presOf" srcId="{BF12BE73-24A1-DD41-85A0-B776498137C8}" destId="{CDAE1887-820F-9644-B5C1-C73D665AD673}" srcOrd="0" destOrd="0" presId="urn:microsoft.com/office/officeart/2005/8/layout/hierarchy2"/>
    <dgm:cxn modelId="{120FDECB-CF40-4D4E-B102-5DDB64F96859}" type="presOf" srcId="{BF12BE73-24A1-DD41-85A0-B776498137C8}" destId="{3C5DBF01-1509-BD47-9577-86CA9FD8F5DB}" srcOrd="1" destOrd="0" presId="urn:microsoft.com/office/officeart/2005/8/layout/hierarchy2"/>
    <dgm:cxn modelId="{EB8C9FD4-58DC-1149-829D-FE6AB948F921}" type="presOf" srcId="{6A44C068-9E0A-CB4E-ABA5-ECBE87C63A91}" destId="{978C2DC2-8B15-CF47-B397-DA87335E03EA}" srcOrd="1" destOrd="0" presId="urn:microsoft.com/office/officeart/2005/8/layout/hierarchy2"/>
    <dgm:cxn modelId="{2B35E7D4-0507-564F-A129-793CB7AF5646}" type="presOf" srcId="{F7ABB9C6-5781-D749-A8C2-2241E652CF2A}" destId="{793E6018-62EA-6742-A19B-35D09B6A7256}" srcOrd="1" destOrd="0" presId="urn:microsoft.com/office/officeart/2005/8/layout/hierarchy2"/>
    <dgm:cxn modelId="{EF2DC1D8-D24B-0F49-9CA5-31238257D664}" type="presOf" srcId="{6A44C068-9E0A-CB4E-ABA5-ECBE87C63A91}" destId="{13206EBF-053E-1F43-9065-3100D7263E58}" srcOrd="0" destOrd="0" presId="urn:microsoft.com/office/officeart/2005/8/layout/hierarchy2"/>
    <dgm:cxn modelId="{1544F7DF-1501-8D4B-BAAC-3BFF630E1116}" type="presOf" srcId="{ED330586-6F95-E444-8FB2-D83D6F113C24}" destId="{5EDFC034-6511-B343-8A99-DB430649C8A6}" srcOrd="0" destOrd="0" presId="urn:microsoft.com/office/officeart/2005/8/layout/hierarchy2"/>
    <dgm:cxn modelId="{20A33FE0-AE9F-EC41-B1C8-E3E51FF95DFC}" type="presOf" srcId="{936FFF14-1161-4F47-B6A9-73876867459C}" destId="{873CC7A4-E7FC-3E46-AB83-0A023E9FBB76}" srcOrd="1" destOrd="0" presId="urn:microsoft.com/office/officeart/2005/8/layout/hierarchy2"/>
    <dgm:cxn modelId="{9F588EE7-3280-E947-855A-4575A5CFE114}" type="presOf" srcId="{F7ABB9C6-5781-D749-A8C2-2241E652CF2A}" destId="{3311A8D3-8B74-5848-B6C5-531F7FD5F3DB}" srcOrd="0" destOrd="0" presId="urn:microsoft.com/office/officeart/2005/8/layout/hierarchy2"/>
    <dgm:cxn modelId="{19A46EEF-D879-8E4C-AD4E-3A530715E0A4}" type="presOf" srcId="{DFE671A9-4359-E747-ADA8-71B0ECDB56AA}" destId="{2F541B69-CD0A-B54C-94C7-930BB5F9D977}" srcOrd="0" destOrd="0" presId="urn:microsoft.com/office/officeart/2005/8/layout/hierarchy2"/>
    <dgm:cxn modelId="{34EEC5F0-C444-7D44-B342-3DF81FA31BD6}" srcId="{0585AE1F-D9BC-1946-8361-80D16645D540}" destId="{DFE671A9-4359-E747-ADA8-71B0ECDB56AA}" srcOrd="1" destOrd="0" parTransId="{BF12BE73-24A1-DD41-85A0-B776498137C8}" sibTransId="{FE6BB2F2-B30E-5743-8750-6C31AB225037}"/>
    <dgm:cxn modelId="{51D767F1-8259-3B47-B11B-869FE8D2870D}" type="presOf" srcId="{5987D751-BB55-8447-A916-513863985544}" destId="{E8546C6F-EBDB-884E-807E-E70328650CBF}" srcOrd="0" destOrd="0" presId="urn:microsoft.com/office/officeart/2005/8/layout/hierarchy2"/>
    <dgm:cxn modelId="{252F74F2-9C3F-D946-8415-2C85D0A0DCE5}" type="presOf" srcId="{2F974CE0-1570-CD4A-9F30-987655422F40}" destId="{ED2C294B-21A7-EC45-912F-7301F0EA2D94}" srcOrd="0" destOrd="0" presId="urn:microsoft.com/office/officeart/2005/8/layout/hierarchy2"/>
    <dgm:cxn modelId="{6C54F6F7-49D6-4048-BD1A-043D537E7117}" srcId="{1CCB49A5-96DE-2F47-9604-568EBB8CD606}" destId="{5987D751-BB55-8447-A916-513863985544}" srcOrd="0" destOrd="0" parTransId="{3EDFBA01-2BD1-C349-B1F5-3EC3C77EF308}" sibTransId="{D66640F9-51AE-F248-8905-AE575FBCCAAE}"/>
    <dgm:cxn modelId="{F97B11F8-0356-9B4F-AE8C-EA8ADBD2C718}" type="presOf" srcId="{08FBFA81-B0D3-1940-B95A-5463B8C72DFA}" destId="{4D85D205-53FF-5F4E-90D4-AFE4CE4F1B78}" srcOrd="0" destOrd="0" presId="urn:microsoft.com/office/officeart/2005/8/layout/hierarchy2"/>
    <dgm:cxn modelId="{6B0EBFFE-AC59-2C4D-AE13-D743296EFD4C}" srcId="{07B20C2F-05AB-654E-8E5B-EEA7D2475D26}" destId="{8F117C7D-F6B0-8341-9F7F-3CF0865C7F86}" srcOrd="0" destOrd="0" parTransId="{E61E53CB-AC99-A84C-806C-65FC8E51AF16}" sibTransId="{954D2500-A890-E84C-A95A-6374B4EBAB50}"/>
    <dgm:cxn modelId="{5C53664F-36E7-D643-B3B0-7F2222D4266E}" type="presParOf" srcId="{37D4E901-5491-D543-8C76-1539D49496E2}" destId="{527F3B46-5F00-0444-820E-32E2410D7BBC}" srcOrd="0" destOrd="0" presId="urn:microsoft.com/office/officeart/2005/8/layout/hierarchy2"/>
    <dgm:cxn modelId="{11BDEF5B-39FA-834A-B414-40F16D1B5109}" type="presParOf" srcId="{527F3B46-5F00-0444-820E-32E2410D7BBC}" destId="{90C9F715-651B-AC48-A5AA-8E7D53C5122C}" srcOrd="0" destOrd="0" presId="urn:microsoft.com/office/officeart/2005/8/layout/hierarchy2"/>
    <dgm:cxn modelId="{D754DF3A-002F-EF49-B8BD-27B82DCABDE0}" type="presParOf" srcId="{527F3B46-5F00-0444-820E-32E2410D7BBC}" destId="{49AE30FA-2506-3D42-8BC3-5BD9A6107F5E}" srcOrd="1" destOrd="0" presId="urn:microsoft.com/office/officeart/2005/8/layout/hierarchy2"/>
    <dgm:cxn modelId="{F3EF018F-ECE5-E54D-B2FB-736681B01A96}" type="presParOf" srcId="{49AE30FA-2506-3D42-8BC3-5BD9A6107F5E}" destId="{0F425A4F-62A5-6844-9FC2-642FEB9EE608}" srcOrd="0" destOrd="0" presId="urn:microsoft.com/office/officeart/2005/8/layout/hierarchy2"/>
    <dgm:cxn modelId="{B3481B42-48D1-7142-BB46-2334B8FA3EB2}" type="presParOf" srcId="{0F425A4F-62A5-6844-9FC2-642FEB9EE608}" destId="{D3138B5E-B773-1149-8CF5-57332184F50A}" srcOrd="0" destOrd="0" presId="urn:microsoft.com/office/officeart/2005/8/layout/hierarchy2"/>
    <dgm:cxn modelId="{280DB10D-21F4-C34C-83A4-A1F56DC243D4}" type="presParOf" srcId="{49AE30FA-2506-3D42-8BC3-5BD9A6107F5E}" destId="{8E393C49-B4BB-0A4B-8048-D8CFBBB1A931}" srcOrd="1" destOrd="0" presId="urn:microsoft.com/office/officeart/2005/8/layout/hierarchy2"/>
    <dgm:cxn modelId="{F37B4A96-9C82-3442-90CB-001D0F38F14F}" type="presParOf" srcId="{8E393C49-B4BB-0A4B-8048-D8CFBBB1A931}" destId="{B7F60742-FB68-B141-AFD9-93300A0FAB54}" srcOrd="0" destOrd="0" presId="urn:microsoft.com/office/officeart/2005/8/layout/hierarchy2"/>
    <dgm:cxn modelId="{D1246D67-D17F-C74D-837A-318C79F45927}" type="presParOf" srcId="{8E393C49-B4BB-0A4B-8048-D8CFBBB1A931}" destId="{AE898F56-4709-B842-BBE7-2B86672AB603}" srcOrd="1" destOrd="0" presId="urn:microsoft.com/office/officeart/2005/8/layout/hierarchy2"/>
    <dgm:cxn modelId="{BA31B2B2-2C02-3E44-8804-F198F04FF13F}" type="presParOf" srcId="{AE898F56-4709-B842-BBE7-2B86672AB603}" destId="{5EDFC034-6511-B343-8A99-DB430649C8A6}" srcOrd="0" destOrd="0" presId="urn:microsoft.com/office/officeart/2005/8/layout/hierarchy2"/>
    <dgm:cxn modelId="{CF1B89D8-7E18-7342-94FF-F6D65DDE3EBC}" type="presParOf" srcId="{5EDFC034-6511-B343-8A99-DB430649C8A6}" destId="{F01EA60A-A843-D04D-924F-5DC59B1ECFAC}" srcOrd="0" destOrd="0" presId="urn:microsoft.com/office/officeart/2005/8/layout/hierarchy2"/>
    <dgm:cxn modelId="{F5B43EF4-D465-F640-82DA-95098248A3BC}" type="presParOf" srcId="{AE898F56-4709-B842-BBE7-2B86672AB603}" destId="{7681133D-457F-4A49-A08E-8B5AF2A6B33A}" srcOrd="1" destOrd="0" presId="urn:microsoft.com/office/officeart/2005/8/layout/hierarchy2"/>
    <dgm:cxn modelId="{0D914284-295D-764E-A4CD-6AC10FFDB20F}" type="presParOf" srcId="{7681133D-457F-4A49-A08E-8B5AF2A6B33A}" destId="{ED2C294B-21A7-EC45-912F-7301F0EA2D94}" srcOrd="0" destOrd="0" presId="urn:microsoft.com/office/officeart/2005/8/layout/hierarchy2"/>
    <dgm:cxn modelId="{D94E519D-2D4C-0744-8F2B-289B7EC92419}" type="presParOf" srcId="{7681133D-457F-4A49-A08E-8B5AF2A6B33A}" destId="{FDB18304-8442-1242-A1FB-B98702D466E0}" srcOrd="1" destOrd="0" presId="urn:microsoft.com/office/officeart/2005/8/layout/hierarchy2"/>
    <dgm:cxn modelId="{EF2A642A-875C-F345-8973-36C67E99A28A}" type="presParOf" srcId="{AE898F56-4709-B842-BBE7-2B86672AB603}" destId="{7B3C3CCE-7291-3341-B9F3-D37AC2EDF7A4}" srcOrd="2" destOrd="0" presId="urn:microsoft.com/office/officeart/2005/8/layout/hierarchy2"/>
    <dgm:cxn modelId="{5B603659-D635-9849-8884-6806FF1BEA54}" type="presParOf" srcId="{7B3C3CCE-7291-3341-B9F3-D37AC2EDF7A4}" destId="{873CC7A4-E7FC-3E46-AB83-0A023E9FBB76}" srcOrd="0" destOrd="0" presId="urn:microsoft.com/office/officeart/2005/8/layout/hierarchy2"/>
    <dgm:cxn modelId="{F1D5430F-DB11-4843-94EF-0EF40688D29C}" type="presParOf" srcId="{AE898F56-4709-B842-BBE7-2B86672AB603}" destId="{9E336B3D-DFB0-FE42-973D-58637DB9B055}" srcOrd="3" destOrd="0" presId="urn:microsoft.com/office/officeart/2005/8/layout/hierarchy2"/>
    <dgm:cxn modelId="{803B9A51-03B8-354F-A0EA-F8A5FE324C0A}" type="presParOf" srcId="{9E336B3D-DFB0-FE42-973D-58637DB9B055}" destId="{A6F3991E-7BC1-AB43-BFC7-CCCF8D0AF38A}" srcOrd="0" destOrd="0" presId="urn:microsoft.com/office/officeart/2005/8/layout/hierarchy2"/>
    <dgm:cxn modelId="{109E2986-E92B-3D4C-8B67-292D4E5C1CE0}" type="presParOf" srcId="{9E336B3D-DFB0-FE42-973D-58637DB9B055}" destId="{78663FC2-A806-9A45-8E7C-17E2D8714D67}" srcOrd="1" destOrd="0" presId="urn:microsoft.com/office/officeart/2005/8/layout/hierarchy2"/>
    <dgm:cxn modelId="{64C76B4B-E7BF-D941-8009-C5331CF79AA3}" type="presParOf" srcId="{49AE30FA-2506-3D42-8BC3-5BD9A6107F5E}" destId="{E7FB509C-7FAC-DC42-87B1-9563190D06EE}" srcOrd="2" destOrd="0" presId="urn:microsoft.com/office/officeart/2005/8/layout/hierarchy2"/>
    <dgm:cxn modelId="{9A8FB2EF-C478-184E-AA96-A9D5A9FAF489}" type="presParOf" srcId="{E7FB509C-7FAC-DC42-87B1-9563190D06EE}" destId="{D4922B63-C706-844E-9DD6-2452E191BA9A}" srcOrd="0" destOrd="0" presId="urn:microsoft.com/office/officeart/2005/8/layout/hierarchy2"/>
    <dgm:cxn modelId="{3CDD5F08-42E9-8C47-9D01-18CA4A1E9207}" type="presParOf" srcId="{49AE30FA-2506-3D42-8BC3-5BD9A6107F5E}" destId="{F912FB00-2845-7042-B8A6-36E683F27459}" srcOrd="3" destOrd="0" presId="urn:microsoft.com/office/officeart/2005/8/layout/hierarchy2"/>
    <dgm:cxn modelId="{C4303001-1664-A84D-B165-B437648523FA}" type="presParOf" srcId="{F912FB00-2845-7042-B8A6-36E683F27459}" destId="{374322CF-E9F3-6D44-B738-8585E1A41075}" srcOrd="0" destOrd="0" presId="urn:microsoft.com/office/officeart/2005/8/layout/hierarchy2"/>
    <dgm:cxn modelId="{9FF03476-66AE-2B40-A86C-0218A72F2147}" type="presParOf" srcId="{F912FB00-2845-7042-B8A6-36E683F27459}" destId="{91E69A19-A2D7-5E40-9C02-54F783D41412}" srcOrd="1" destOrd="0" presId="urn:microsoft.com/office/officeart/2005/8/layout/hierarchy2"/>
    <dgm:cxn modelId="{6CD7FCF3-E5B8-EF47-96F1-2E6BCFEF02AB}" type="presParOf" srcId="{91E69A19-A2D7-5E40-9C02-54F783D41412}" destId="{13349AE9-CFE7-DB4A-B5EA-1124B548A785}" srcOrd="0" destOrd="0" presId="urn:microsoft.com/office/officeart/2005/8/layout/hierarchy2"/>
    <dgm:cxn modelId="{92D25456-11C2-C14E-AE5F-D9BBD78A9C2B}" type="presParOf" srcId="{13349AE9-CFE7-DB4A-B5EA-1124B548A785}" destId="{ADBFA623-BDFF-7D43-ACC5-BA333E7D25AA}" srcOrd="0" destOrd="0" presId="urn:microsoft.com/office/officeart/2005/8/layout/hierarchy2"/>
    <dgm:cxn modelId="{9ECC9277-A2D0-204C-B7BF-7D978FAD678D}" type="presParOf" srcId="{91E69A19-A2D7-5E40-9C02-54F783D41412}" destId="{AD4BC002-EC56-B84D-B4F1-A487627BD066}" srcOrd="1" destOrd="0" presId="urn:microsoft.com/office/officeart/2005/8/layout/hierarchy2"/>
    <dgm:cxn modelId="{9CE9DF24-3ACF-D043-92E3-4C9E99B180AB}" type="presParOf" srcId="{AD4BC002-EC56-B84D-B4F1-A487627BD066}" destId="{E8546C6F-EBDB-884E-807E-E70328650CBF}" srcOrd="0" destOrd="0" presId="urn:microsoft.com/office/officeart/2005/8/layout/hierarchy2"/>
    <dgm:cxn modelId="{A70B64A0-309A-624D-8A63-781A0D0957C8}" type="presParOf" srcId="{AD4BC002-EC56-B84D-B4F1-A487627BD066}" destId="{8AE5A275-9DD8-9441-BFCD-C8F40A1D9869}" srcOrd="1" destOrd="0" presId="urn:microsoft.com/office/officeart/2005/8/layout/hierarchy2"/>
    <dgm:cxn modelId="{C4087C20-2096-7144-AEF1-0D9C8988B97B}" type="presParOf" srcId="{91E69A19-A2D7-5E40-9C02-54F783D41412}" destId="{13206EBF-053E-1F43-9065-3100D7263E58}" srcOrd="2" destOrd="0" presId="urn:microsoft.com/office/officeart/2005/8/layout/hierarchy2"/>
    <dgm:cxn modelId="{790BFF17-521C-514D-BA10-88E0FC624B0E}" type="presParOf" srcId="{13206EBF-053E-1F43-9065-3100D7263E58}" destId="{978C2DC2-8B15-CF47-B397-DA87335E03EA}" srcOrd="0" destOrd="0" presId="urn:microsoft.com/office/officeart/2005/8/layout/hierarchy2"/>
    <dgm:cxn modelId="{27F3089E-02DF-8B4C-9D0B-19E875656F9B}" type="presParOf" srcId="{91E69A19-A2D7-5E40-9C02-54F783D41412}" destId="{EE02440E-0095-F94C-8BF9-AAAF0F5251F7}" srcOrd="3" destOrd="0" presId="urn:microsoft.com/office/officeart/2005/8/layout/hierarchy2"/>
    <dgm:cxn modelId="{A18D667B-AEE8-8046-AEF6-4008D16D9960}" type="presParOf" srcId="{EE02440E-0095-F94C-8BF9-AAAF0F5251F7}" destId="{4D85D205-53FF-5F4E-90D4-AFE4CE4F1B78}" srcOrd="0" destOrd="0" presId="urn:microsoft.com/office/officeart/2005/8/layout/hierarchy2"/>
    <dgm:cxn modelId="{6A4144E7-B0EC-1041-922F-695E1BAABD3F}" type="presParOf" srcId="{EE02440E-0095-F94C-8BF9-AAAF0F5251F7}" destId="{D5C75E2C-47BF-AD43-A024-522FCCFDF954}" srcOrd="1" destOrd="0" presId="urn:microsoft.com/office/officeart/2005/8/layout/hierarchy2"/>
    <dgm:cxn modelId="{08C78BE1-30A6-8048-A58A-BC5EA69ABD73}" type="presParOf" srcId="{49AE30FA-2506-3D42-8BC3-5BD9A6107F5E}" destId="{3311A8D3-8B74-5848-B6C5-531F7FD5F3DB}" srcOrd="4" destOrd="0" presId="urn:microsoft.com/office/officeart/2005/8/layout/hierarchy2"/>
    <dgm:cxn modelId="{58F69B2B-8DA9-6F41-89A5-B639C216C41E}" type="presParOf" srcId="{3311A8D3-8B74-5848-B6C5-531F7FD5F3DB}" destId="{793E6018-62EA-6742-A19B-35D09B6A7256}" srcOrd="0" destOrd="0" presId="urn:microsoft.com/office/officeart/2005/8/layout/hierarchy2"/>
    <dgm:cxn modelId="{B72548F1-DA0C-714A-82FA-6373A9251F9A}" type="presParOf" srcId="{49AE30FA-2506-3D42-8BC3-5BD9A6107F5E}" destId="{C6F57DAA-3685-3A46-B770-FF8B0D18B1F3}" srcOrd="5" destOrd="0" presId="urn:microsoft.com/office/officeart/2005/8/layout/hierarchy2"/>
    <dgm:cxn modelId="{AFE3CE16-62A1-8847-B87D-43519307820A}" type="presParOf" srcId="{C6F57DAA-3685-3A46-B770-FF8B0D18B1F3}" destId="{7BB006FD-B3BE-0941-A1C8-16B275946DBE}" srcOrd="0" destOrd="0" presId="urn:microsoft.com/office/officeart/2005/8/layout/hierarchy2"/>
    <dgm:cxn modelId="{E6DD2CD4-7A32-244F-8FFF-0AA1A3595D57}" type="presParOf" srcId="{C6F57DAA-3685-3A46-B770-FF8B0D18B1F3}" destId="{1E40A1F4-9E73-9A4C-9769-17D13CC7B8FC}" srcOrd="1" destOrd="0" presId="urn:microsoft.com/office/officeart/2005/8/layout/hierarchy2"/>
    <dgm:cxn modelId="{7950AABD-852B-B945-8550-B85DF9D7373D}" type="presParOf" srcId="{1E40A1F4-9E73-9A4C-9769-17D13CC7B8FC}" destId="{36725110-FD52-334E-A62D-67E9227F90AD}" srcOrd="0" destOrd="0" presId="urn:microsoft.com/office/officeart/2005/8/layout/hierarchy2"/>
    <dgm:cxn modelId="{FAD03D8C-2162-4D4E-86DC-CDAA4B9A6734}" type="presParOf" srcId="{36725110-FD52-334E-A62D-67E9227F90AD}" destId="{49D613FF-9A6D-6249-B9C0-DBDDBFFFE0CA}" srcOrd="0" destOrd="0" presId="urn:microsoft.com/office/officeart/2005/8/layout/hierarchy2"/>
    <dgm:cxn modelId="{2B1248DA-90DC-DA4C-A253-4B45C37A9919}" type="presParOf" srcId="{1E40A1F4-9E73-9A4C-9769-17D13CC7B8FC}" destId="{7F180C8B-7319-7C43-8B6E-7B3A8B1E0975}" srcOrd="1" destOrd="0" presId="urn:microsoft.com/office/officeart/2005/8/layout/hierarchy2"/>
    <dgm:cxn modelId="{0AF205AA-B25A-F747-B00F-935B3DBAF84A}" type="presParOf" srcId="{7F180C8B-7319-7C43-8B6E-7B3A8B1E0975}" destId="{88552BE9-A4E5-6745-8C58-A531A63A990B}" srcOrd="0" destOrd="0" presId="urn:microsoft.com/office/officeart/2005/8/layout/hierarchy2"/>
    <dgm:cxn modelId="{5D780F6F-0637-244D-B273-EADAAF9608EC}" type="presParOf" srcId="{7F180C8B-7319-7C43-8B6E-7B3A8B1E0975}" destId="{FD720BF4-74C6-D946-927E-9C5C58B2A2F6}" srcOrd="1" destOrd="0" presId="urn:microsoft.com/office/officeart/2005/8/layout/hierarchy2"/>
    <dgm:cxn modelId="{0EB2CFED-5F3D-734C-A1E0-687929ED3989}" type="presParOf" srcId="{1E40A1F4-9E73-9A4C-9769-17D13CC7B8FC}" destId="{CDAE1887-820F-9644-B5C1-C73D665AD673}" srcOrd="2" destOrd="0" presId="urn:microsoft.com/office/officeart/2005/8/layout/hierarchy2"/>
    <dgm:cxn modelId="{9A3842FC-E5BE-204E-B6AB-9B407D93A4B5}" type="presParOf" srcId="{CDAE1887-820F-9644-B5C1-C73D665AD673}" destId="{3C5DBF01-1509-BD47-9577-86CA9FD8F5DB}" srcOrd="0" destOrd="0" presId="urn:microsoft.com/office/officeart/2005/8/layout/hierarchy2"/>
    <dgm:cxn modelId="{32A0EA9D-02B5-8742-AD6D-4AB1A5171258}" type="presParOf" srcId="{1E40A1F4-9E73-9A4C-9769-17D13CC7B8FC}" destId="{2374504E-859C-C14D-B03C-BF37379F3B92}" srcOrd="3" destOrd="0" presId="urn:microsoft.com/office/officeart/2005/8/layout/hierarchy2"/>
    <dgm:cxn modelId="{04CD745A-1890-0343-86DC-09D9413A5C14}" type="presParOf" srcId="{2374504E-859C-C14D-B03C-BF37379F3B92}" destId="{2F541B69-CD0A-B54C-94C7-930BB5F9D977}" srcOrd="0" destOrd="0" presId="urn:microsoft.com/office/officeart/2005/8/layout/hierarchy2"/>
    <dgm:cxn modelId="{0EE586A8-C613-6B47-AF47-D7E1428AD1AB}" type="presParOf" srcId="{2374504E-859C-C14D-B03C-BF37379F3B92}" destId="{A33A0578-1057-824F-92C4-D766557F10B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836B1-9E09-BD41-8C63-B398286B9E8A}">
      <dsp:nvSpPr>
        <dsp:cNvPr id="0" name=""/>
        <dsp:cNvSpPr/>
      </dsp:nvSpPr>
      <dsp:spPr>
        <a:xfrm>
          <a:off x="1937786" y="1575853"/>
          <a:ext cx="1350732" cy="135073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b="1" kern="1200" dirty="0"/>
            <a:t>LCOE</a:t>
          </a:r>
        </a:p>
      </dsp:txBody>
      <dsp:txXfrm>
        <a:off x="2003723" y="1641790"/>
        <a:ext cx="1218858" cy="1218858"/>
      </dsp:txXfrm>
    </dsp:sp>
    <dsp:sp modelId="{A3E0EBF5-D90D-A34D-9C98-B247EA6790C5}">
      <dsp:nvSpPr>
        <dsp:cNvPr id="0" name=""/>
        <dsp:cNvSpPr/>
      </dsp:nvSpPr>
      <dsp:spPr>
        <a:xfrm rot="16200000">
          <a:off x="2277914" y="1240615"/>
          <a:ext cx="670476" cy="0"/>
        </a:xfrm>
        <a:custGeom>
          <a:avLst/>
          <a:gdLst/>
          <a:ahLst/>
          <a:cxnLst/>
          <a:rect l="0" t="0" r="0" b="0"/>
          <a:pathLst>
            <a:path>
              <a:moveTo>
                <a:pt x="0" y="0"/>
              </a:moveTo>
              <a:lnTo>
                <a:pt x="670476"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1BC0A-3816-AD49-A726-14AF126F56CC}">
      <dsp:nvSpPr>
        <dsp:cNvPr id="0" name=""/>
        <dsp:cNvSpPr/>
      </dsp:nvSpPr>
      <dsp:spPr>
        <a:xfrm>
          <a:off x="2027230" y="386"/>
          <a:ext cx="1171844"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b="1" kern="1200" dirty="0"/>
            <a:t>Uncertainty quantification</a:t>
          </a:r>
        </a:p>
      </dsp:txBody>
      <dsp:txXfrm>
        <a:off x="2071408" y="44564"/>
        <a:ext cx="1083488" cy="816634"/>
      </dsp:txXfrm>
    </dsp:sp>
    <dsp:sp modelId="{73A54088-DA68-8745-8175-CF41A234359A}">
      <dsp:nvSpPr>
        <dsp:cNvPr id="0" name=""/>
        <dsp:cNvSpPr/>
      </dsp:nvSpPr>
      <dsp:spPr>
        <a:xfrm rot="19800000">
          <a:off x="3268795" y="1787690"/>
          <a:ext cx="294427" cy="0"/>
        </a:xfrm>
        <a:custGeom>
          <a:avLst/>
          <a:gdLst/>
          <a:ahLst/>
          <a:cxnLst/>
          <a:rect l="0" t="0" r="0" b="0"/>
          <a:pathLst>
            <a:path>
              <a:moveTo>
                <a:pt x="0" y="0"/>
              </a:moveTo>
              <a:lnTo>
                <a:pt x="294427"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6D5299-2C76-A846-B20D-B7AEAFD8F0DD}">
      <dsp:nvSpPr>
        <dsp:cNvPr id="0" name=""/>
        <dsp:cNvSpPr/>
      </dsp:nvSpPr>
      <dsp:spPr>
        <a:xfrm>
          <a:off x="3543500" y="899555"/>
          <a:ext cx="1254117"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t>Mixed-integer optimization</a:t>
          </a:r>
        </a:p>
      </dsp:txBody>
      <dsp:txXfrm>
        <a:off x="3587678" y="943733"/>
        <a:ext cx="1165761" cy="816634"/>
      </dsp:txXfrm>
    </dsp:sp>
    <dsp:sp modelId="{0797AAB8-DC0E-034D-8C6D-34FB49669AE7}">
      <dsp:nvSpPr>
        <dsp:cNvPr id="0" name=""/>
        <dsp:cNvSpPr/>
      </dsp:nvSpPr>
      <dsp:spPr>
        <a:xfrm rot="1800000">
          <a:off x="3255293" y="2765141"/>
          <a:ext cx="495995" cy="0"/>
        </a:xfrm>
        <a:custGeom>
          <a:avLst/>
          <a:gdLst/>
          <a:ahLst/>
          <a:cxnLst/>
          <a:rect l="0" t="0" r="0" b="0"/>
          <a:pathLst>
            <a:path>
              <a:moveTo>
                <a:pt x="0" y="0"/>
              </a:moveTo>
              <a:lnTo>
                <a:pt x="495995"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8D376E-EF9F-D744-9AE8-EEFF26FC4A4D}">
      <dsp:nvSpPr>
        <dsp:cNvPr id="0" name=""/>
        <dsp:cNvSpPr/>
      </dsp:nvSpPr>
      <dsp:spPr>
        <a:xfrm>
          <a:off x="3718063" y="2697893"/>
          <a:ext cx="904990"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US" sz="1500" b="1" kern="1200" dirty="0"/>
            <a:t>Analytic gradients</a:t>
          </a:r>
        </a:p>
      </dsp:txBody>
      <dsp:txXfrm>
        <a:off x="3762241" y="2742071"/>
        <a:ext cx="816634" cy="816634"/>
      </dsp:txXfrm>
    </dsp:sp>
    <dsp:sp modelId="{3702431D-AC8E-3546-883C-DDC0AFB50551}">
      <dsp:nvSpPr>
        <dsp:cNvPr id="0" name=""/>
        <dsp:cNvSpPr/>
      </dsp:nvSpPr>
      <dsp:spPr>
        <a:xfrm rot="5400000">
          <a:off x="2277914" y="3261824"/>
          <a:ext cx="670476" cy="0"/>
        </a:xfrm>
        <a:custGeom>
          <a:avLst/>
          <a:gdLst/>
          <a:ahLst/>
          <a:cxnLst/>
          <a:rect l="0" t="0" r="0" b="0"/>
          <a:pathLst>
            <a:path>
              <a:moveTo>
                <a:pt x="0" y="0"/>
              </a:moveTo>
              <a:lnTo>
                <a:pt x="670476"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9F87D5-CAF5-8F41-882E-DA45D6171CFD}">
      <dsp:nvSpPr>
        <dsp:cNvPr id="0" name=""/>
        <dsp:cNvSpPr/>
      </dsp:nvSpPr>
      <dsp:spPr>
        <a:xfrm>
          <a:off x="2160657" y="3597062"/>
          <a:ext cx="904990"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US" sz="1500" b="1" kern="1200" dirty="0"/>
            <a:t>Adjoint methods</a:t>
          </a:r>
        </a:p>
      </dsp:txBody>
      <dsp:txXfrm>
        <a:off x="2204835" y="3641240"/>
        <a:ext cx="816634" cy="816634"/>
      </dsp:txXfrm>
    </dsp:sp>
    <dsp:sp modelId="{C40D1340-4534-8A4A-8590-B2ADDEEBA257}">
      <dsp:nvSpPr>
        <dsp:cNvPr id="0" name=""/>
        <dsp:cNvSpPr/>
      </dsp:nvSpPr>
      <dsp:spPr>
        <a:xfrm rot="9000000">
          <a:off x="1475016" y="2765141"/>
          <a:ext cx="495995" cy="0"/>
        </a:xfrm>
        <a:custGeom>
          <a:avLst/>
          <a:gdLst/>
          <a:ahLst/>
          <a:cxnLst/>
          <a:rect l="0" t="0" r="0" b="0"/>
          <a:pathLst>
            <a:path>
              <a:moveTo>
                <a:pt x="0" y="0"/>
              </a:moveTo>
              <a:lnTo>
                <a:pt x="495995"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A55E4E-CDD0-394D-A08A-B10A6AF0B6F0}">
      <dsp:nvSpPr>
        <dsp:cNvPr id="0" name=""/>
        <dsp:cNvSpPr/>
      </dsp:nvSpPr>
      <dsp:spPr>
        <a:xfrm>
          <a:off x="603251" y="2697893"/>
          <a:ext cx="904990"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dirty="0"/>
            <a:t>Multifidelity modeling</a:t>
          </a:r>
        </a:p>
      </dsp:txBody>
      <dsp:txXfrm>
        <a:off x="647429" y="2742071"/>
        <a:ext cx="816634" cy="816634"/>
      </dsp:txXfrm>
    </dsp:sp>
    <dsp:sp modelId="{68C69AA5-E579-8F47-882F-A73843C1C1D4}">
      <dsp:nvSpPr>
        <dsp:cNvPr id="0" name=""/>
        <dsp:cNvSpPr/>
      </dsp:nvSpPr>
      <dsp:spPr>
        <a:xfrm rot="12600000">
          <a:off x="1637761" y="1780905"/>
          <a:ext cx="321565" cy="0"/>
        </a:xfrm>
        <a:custGeom>
          <a:avLst/>
          <a:gdLst/>
          <a:ahLst/>
          <a:cxnLst/>
          <a:rect l="0" t="0" r="0" b="0"/>
          <a:pathLst>
            <a:path>
              <a:moveTo>
                <a:pt x="0" y="0"/>
              </a:moveTo>
              <a:lnTo>
                <a:pt x="321565"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8FC7C5-CC6A-334E-98E6-C18413FDB0DF}">
      <dsp:nvSpPr>
        <dsp:cNvPr id="0" name=""/>
        <dsp:cNvSpPr/>
      </dsp:nvSpPr>
      <dsp:spPr>
        <a:xfrm>
          <a:off x="452190" y="899555"/>
          <a:ext cx="1207112" cy="904990"/>
        </a:xfrm>
        <a:prstGeom prst="roundRect">
          <a:avLst/>
        </a:prstGeom>
        <a:solidFill>
          <a:schemeClr val="dk2">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US" sz="1500" b="1" kern="1200" dirty="0"/>
            <a:t>Optimization under uncertainty</a:t>
          </a:r>
        </a:p>
      </dsp:txBody>
      <dsp:txXfrm>
        <a:off x="496368" y="943733"/>
        <a:ext cx="1118756" cy="816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9F715-651B-AC48-A5AA-8E7D53C5122C}">
      <dsp:nvSpPr>
        <dsp:cNvPr id="0" name=""/>
        <dsp:cNvSpPr/>
      </dsp:nvSpPr>
      <dsp:spPr>
        <a:xfrm>
          <a:off x="303988" y="924491"/>
          <a:ext cx="642111" cy="321055"/>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Repeat</a:t>
          </a:r>
        </a:p>
      </dsp:txBody>
      <dsp:txXfrm>
        <a:off x="313391" y="933894"/>
        <a:ext cx="623305" cy="302249"/>
      </dsp:txXfrm>
    </dsp:sp>
    <dsp:sp modelId="{0F425A4F-62A5-6844-9FC2-642FEB9EE608}">
      <dsp:nvSpPr>
        <dsp:cNvPr id="0" name=""/>
        <dsp:cNvSpPr/>
      </dsp:nvSpPr>
      <dsp:spPr>
        <a:xfrm rot="17350740">
          <a:off x="683611" y="702490"/>
          <a:ext cx="781821" cy="26630"/>
        </a:xfrm>
        <a:custGeom>
          <a:avLst/>
          <a:gdLst/>
          <a:ahLst/>
          <a:cxnLst/>
          <a:rect l="0" t="0" r="0" b="0"/>
          <a:pathLst>
            <a:path>
              <a:moveTo>
                <a:pt x="0" y="13315"/>
              </a:moveTo>
              <a:lnTo>
                <a:pt x="781821" y="13315"/>
              </a:lnTo>
            </a:path>
          </a:pathLst>
        </a:custGeom>
        <a:noFill/>
        <a:ln w="25400" cap="flat" cmpd="sng" algn="ctr">
          <a:solidFill>
            <a:schemeClr val="accent3">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54976" y="696260"/>
        <a:ext cx="39091" cy="39091"/>
      </dsp:txXfrm>
    </dsp:sp>
    <dsp:sp modelId="{B7F60742-FB68-B141-AFD9-93300A0FAB54}">
      <dsp:nvSpPr>
        <dsp:cNvPr id="0" name=""/>
        <dsp:cNvSpPr/>
      </dsp:nvSpPr>
      <dsp:spPr>
        <a:xfrm>
          <a:off x="1202944" y="186063"/>
          <a:ext cx="642111" cy="321055"/>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Spar</a:t>
          </a:r>
        </a:p>
      </dsp:txBody>
      <dsp:txXfrm>
        <a:off x="1212347" y="195466"/>
        <a:ext cx="623305" cy="302249"/>
      </dsp:txXfrm>
    </dsp:sp>
    <dsp:sp modelId="{5EDFC034-6511-B343-8A99-DB430649C8A6}">
      <dsp:nvSpPr>
        <dsp:cNvPr id="0" name=""/>
        <dsp:cNvSpPr/>
      </dsp:nvSpPr>
      <dsp:spPr>
        <a:xfrm rot="19457599">
          <a:off x="1815325" y="240972"/>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246380"/>
        <a:ext cx="15815" cy="15815"/>
      </dsp:txXfrm>
    </dsp:sp>
    <dsp:sp modelId="{ED2C294B-21A7-EC45-912F-7301F0EA2D94}">
      <dsp:nvSpPr>
        <dsp:cNvPr id="0" name=""/>
        <dsp:cNvSpPr/>
      </dsp:nvSpPr>
      <dsp:spPr>
        <a:xfrm>
          <a:off x="2101900" y="1456"/>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Mass</a:t>
          </a:r>
        </a:p>
      </dsp:txBody>
      <dsp:txXfrm>
        <a:off x="2111303" y="10859"/>
        <a:ext cx="623305" cy="302249"/>
      </dsp:txXfrm>
    </dsp:sp>
    <dsp:sp modelId="{7B3C3CCE-7291-3341-B9F3-D37AC2EDF7A4}">
      <dsp:nvSpPr>
        <dsp:cNvPr id="0" name=""/>
        <dsp:cNvSpPr/>
      </dsp:nvSpPr>
      <dsp:spPr>
        <a:xfrm rot="2142401">
          <a:off x="1815325" y="425579"/>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430987"/>
        <a:ext cx="15815" cy="15815"/>
      </dsp:txXfrm>
    </dsp:sp>
    <dsp:sp modelId="{A6F3991E-7BC1-AB43-BFC7-CCCF8D0AF38A}">
      <dsp:nvSpPr>
        <dsp:cNvPr id="0" name=""/>
        <dsp:cNvSpPr/>
      </dsp:nvSpPr>
      <dsp:spPr>
        <a:xfrm>
          <a:off x="2101900" y="370670"/>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Cost</a:t>
          </a:r>
        </a:p>
      </dsp:txBody>
      <dsp:txXfrm>
        <a:off x="2111303" y="380073"/>
        <a:ext cx="623305" cy="302249"/>
      </dsp:txXfrm>
    </dsp:sp>
    <dsp:sp modelId="{E7FB509C-7FAC-DC42-87B1-9563190D06EE}">
      <dsp:nvSpPr>
        <dsp:cNvPr id="0" name=""/>
        <dsp:cNvSpPr/>
      </dsp:nvSpPr>
      <dsp:spPr>
        <a:xfrm>
          <a:off x="946099" y="1071704"/>
          <a:ext cx="256844" cy="26630"/>
        </a:xfrm>
        <a:custGeom>
          <a:avLst/>
          <a:gdLst/>
          <a:ahLst/>
          <a:cxnLst/>
          <a:rect l="0" t="0" r="0" b="0"/>
          <a:pathLst>
            <a:path>
              <a:moveTo>
                <a:pt x="0" y="13315"/>
              </a:moveTo>
              <a:lnTo>
                <a:pt x="256844" y="13315"/>
              </a:lnTo>
            </a:path>
          </a:pathLst>
        </a:custGeom>
        <a:noFill/>
        <a:ln w="25400" cap="flat" cmpd="sng" algn="ctr">
          <a:solidFill>
            <a:schemeClr val="accent3">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68101" y="1078598"/>
        <a:ext cx="12842" cy="12842"/>
      </dsp:txXfrm>
    </dsp:sp>
    <dsp:sp modelId="{374322CF-E9F3-6D44-B738-8585E1A41075}">
      <dsp:nvSpPr>
        <dsp:cNvPr id="0" name=""/>
        <dsp:cNvSpPr/>
      </dsp:nvSpPr>
      <dsp:spPr>
        <a:xfrm>
          <a:off x="1202944" y="924491"/>
          <a:ext cx="642111" cy="321055"/>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Semi</a:t>
          </a:r>
        </a:p>
      </dsp:txBody>
      <dsp:txXfrm>
        <a:off x="1212347" y="933894"/>
        <a:ext cx="623305" cy="302249"/>
      </dsp:txXfrm>
    </dsp:sp>
    <dsp:sp modelId="{13349AE9-CFE7-DB4A-B5EA-1124B548A785}">
      <dsp:nvSpPr>
        <dsp:cNvPr id="0" name=""/>
        <dsp:cNvSpPr/>
      </dsp:nvSpPr>
      <dsp:spPr>
        <a:xfrm rot="19457599">
          <a:off x="1815325" y="979400"/>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984808"/>
        <a:ext cx="15815" cy="15815"/>
      </dsp:txXfrm>
    </dsp:sp>
    <dsp:sp modelId="{E8546C6F-EBDB-884E-807E-E70328650CBF}">
      <dsp:nvSpPr>
        <dsp:cNvPr id="0" name=""/>
        <dsp:cNvSpPr/>
      </dsp:nvSpPr>
      <dsp:spPr>
        <a:xfrm>
          <a:off x="2101900" y="739884"/>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Mass</a:t>
          </a:r>
        </a:p>
      </dsp:txBody>
      <dsp:txXfrm>
        <a:off x="2111303" y="749287"/>
        <a:ext cx="623305" cy="302249"/>
      </dsp:txXfrm>
    </dsp:sp>
    <dsp:sp modelId="{13206EBF-053E-1F43-9065-3100D7263E58}">
      <dsp:nvSpPr>
        <dsp:cNvPr id="0" name=""/>
        <dsp:cNvSpPr/>
      </dsp:nvSpPr>
      <dsp:spPr>
        <a:xfrm rot="2142401">
          <a:off x="1815325" y="1164007"/>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1169415"/>
        <a:ext cx="15815" cy="15815"/>
      </dsp:txXfrm>
    </dsp:sp>
    <dsp:sp modelId="{4D85D205-53FF-5F4E-90D4-AFE4CE4F1B78}">
      <dsp:nvSpPr>
        <dsp:cNvPr id="0" name=""/>
        <dsp:cNvSpPr/>
      </dsp:nvSpPr>
      <dsp:spPr>
        <a:xfrm>
          <a:off x="2101900" y="1109098"/>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Cost</a:t>
          </a:r>
        </a:p>
      </dsp:txBody>
      <dsp:txXfrm>
        <a:off x="2111303" y="1118501"/>
        <a:ext cx="623305" cy="302249"/>
      </dsp:txXfrm>
    </dsp:sp>
    <dsp:sp modelId="{3311A8D3-8B74-5848-B6C5-531F7FD5F3DB}">
      <dsp:nvSpPr>
        <dsp:cNvPr id="0" name=""/>
        <dsp:cNvSpPr/>
      </dsp:nvSpPr>
      <dsp:spPr>
        <a:xfrm rot="4249260">
          <a:off x="683611" y="1440917"/>
          <a:ext cx="781821" cy="26630"/>
        </a:xfrm>
        <a:custGeom>
          <a:avLst/>
          <a:gdLst/>
          <a:ahLst/>
          <a:cxnLst/>
          <a:rect l="0" t="0" r="0" b="0"/>
          <a:pathLst>
            <a:path>
              <a:moveTo>
                <a:pt x="0" y="13315"/>
              </a:moveTo>
              <a:lnTo>
                <a:pt x="781821" y="13315"/>
              </a:lnTo>
            </a:path>
          </a:pathLst>
        </a:custGeom>
        <a:noFill/>
        <a:ln w="25400" cap="flat" cmpd="sng" algn="ctr">
          <a:solidFill>
            <a:schemeClr val="accent3">
              <a:lumMod val="5000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54976" y="1434687"/>
        <a:ext cx="39091" cy="39091"/>
      </dsp:txXfrm>
    </dsp:sp>
    <dsp:sp modelId="{7BB006FD-B3BE-0941-A1C8-16B275946DBE}">
      <dsp:nvSpPr>
        <dsp:cNvPr id="0" name=""/>
        <dsp:cNvSpPr/>
      </dsp:nvSpPr>
      <dsp:spPr>
        <a:xfrm>
          <a:off x="1202944" y="1662919"/>
          <a:ext cx="642111" cy="321055"/>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TLP</a:t>
          </a:r>
        </a:p>
      </dsp:txBody>
      <dsp:txXfrm>
        <a:off x="1212347" y="1672322"/>
        <a:ext cx="623305" cy="302249"/>
      </dsp:txXfrm>
    </dsp:sp>
    <dsp:sp modelId="{36725110-FD52-334E-A62D-67E9227F90AD}">
      <dsp:nvSpPr>
        <dsp:cNvPr id="0" name=""/>
        <dsp:cNvSpPr/>
      </dsp:nvSpPr>
      <dsp:spPr>
        <a:xfrm rot="19457599">
          <a:off x="1815325" y="1717828"/>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1723236"/>
        <a:ext cx="15815" cy="15815"/>
      </dsp:txXfrm>
    </dsp:sp>
    <dsp:sp modelId="{88552BE9-A4E5-6745-8C58-A531A63A990B}">
      <dsp:nvSpPr>
        <dsp:cNvPr id="0" name=""/>
        <dsp:cNvSpPr/>
      </dsp:nvSpPr>
      <dsp:spPr>
        <a:xfrm>
          <a:off x="2101900" y="1478312"/>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Mass</a:t>
          </a:r>
        </a:p>
      </dsp:txBody>
      <dsp:txXfrm>
        <a:off x="2111303" y="1487715"/>
        <a:ext cx="623305" cy="302249"/>
      </dsp:txXfrm>
    </dsp:sp>
    <dsp:sp modelId="{CDAE1887-820F-9644-B5C1-C73D665AD673}">
      <dsp:nvSpPr>
        <dsp:cNvPr id="0" name=""/>
        <dsp:cNvSpPr/>
      </dsp:nvSpPr>
      <dsp:spPr>
        <a:xfrm rot="2142401">
          <a:off x="1815325" y="1902435"/>
          <a:ext cx="316304" cy="26630"/>
        </a:xfrm>
        <a:custGeom>
          <a:avLst/>
          <a:gdLst/>
          <a:ahLst/>
          <a:cxnLst/>
          <a:rect l="0" t="0" r="0" b="0"/>
          <a:pathLst>
            <a:path>
              <a:moveTo>
                <a:pt x="0" y="13315"/>
              </a:moveTo>
              <a:lnTo>
                <a:pt x="316304" y="133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965570" y="1907843"/>
        <a:ext cx="15815" cy="15815"/>
      </dsp:txXfrm>
    </dsp:sp>
    <dsp:sp modelId="{2F541B69-CD0A-B54C-94C7-930BB5F9D977}">
      <dsp:nvSpPr>
        <dsp:cNvPr id="0" name=""/>
        <dsp:cNvSpPr/>
      </dsp:nvSpPr>
      <dsp:spPr>
        <a:xfrm>
          <a:off x="2101900" y="1847526"/>
          <a:ext cx="642111" cy="3210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Cost</a:t>
          </a:r>
        </a:p>
      </dsp:txBody>
      <dsp:txXfrm>
        <a:off x="2111303" y="1856929"/>
        <a:ext cx="623305" cy="3022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D0F491-0864-1F4D-BE28-6BACD346005A}"/>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857AF8A-9D1E-A543-98F1-5A48E32A17DF}"/>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C238AA0-692B-9842-AC36-395CD3CEC068}" type="datetimeFigureOut">
              <a:rPr lang="en-US" smtClean="0"/>
              <a:t>1/21/19</a:t>
            </a:fld>
            <a:endParaRPr lang="en-US"/>
          </a:p>
        </p:txBody>
      </p:sp>
      <p:sp>
        <p:nvSpPr>
          <p:cNvPr id="4" name="Footer Placeholder 3">
            <a:extLst>
              <a:ext uri="{FF2B5EF4-FFF2-40B4-BE49-F238E27FC236}">
                <a16:creationId xmlns:a16="http://schemas.microsoft.com/office/drawing/2014/main" id="{D9FEFA23-12FF-5E49-A5F8-560F2C9DF1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7FE0E80-7D5A-0E4E-824E-46689CD20C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6D4C47-F82F-8741-B5DF-BED046035561}" type="slidenum">
              <a:rPr lang="en-US" smtClean="0"/>
              <a:t>‹#›</a:t>
            </a:fld>
            <a:endParaRPr lang="en-US"/>
          </a:p>
        </p:txBody>
      </p:sp>
    </p:spTree>
    <p:extLst>
      <p:ext uri="{BB962C8B-B14F-4D97-AF65-F5344CB8AC3E}">
        <p14:creationId xmlns:p14="http://schemas.microsoft.com/office/powerpoint/2010/main" val="3450867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dirty="0"/>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Argue Iterative won’t cut it for floating</a:t>
            </a:r>
          </a:p>
          <a:p>
            <a:r>
              <a:rPr lang="en-US" sz="1600" dirty="0"/>
              <a:t>Physically extremely complex- wind/hydro loads difficult to predict or even measure accurately</a:t>
            </a:r>
          </a:p>
          <a:p>
            <a:r>
              <a:rPr lang="en-US" sz="1600" dirty="0"/>
              <a:t>Compliant structure that moves in 6 DOF</a:t>
            </a:r>
          </a:p>
          <a:p>
            <a:r>
              <a:rPr lang="en-US" sz="1600" dirty="0"/>
              <a:t>Engineers work so hard on good product, but TurbEx only 22% of lifetime cost LCOE</a:t>
            </a:r>
          </a:p>
          <a:p>
            <a:r>
              <a:rPr lang="en-US" sz="1600" dirty="0"/>
              <a:t>Additional complexity in logistics, BOS, O&amp;M, economics that tie back to engineering design decisions</a:t>
            </a:r>
          </a:p>
          <a:p>
            <a:r>
              <a:rPr lang="en-US" sz="1600" dirty="0"/>
              <a:t>Really need a system approach to tackle whole balance sheet and maximize perf</a:t>
            </a:r>
          </a:p>
        </p:txBody>
      </p:sp>
      <p:sp>
        <p:nvSpPr>
          <p:cNvPr id="4" name="Slide Number Placeholder 3"/>
          <p:cNvSpPr>
            <a:spLocks noGrp="1"/>
          </p:cNvSpPr>
          <p:nvPr>
            <p:ph type="sldNum" sz="quarter" idx="10"/>
          </p:nvPr>
        </p:nvSpPr>
        <p:spPr/>
        <p:txBody>
          <a:bodyPr/>
          <a:lstStyle/>
          <a:p>
            <a:fld id="{C50A46D7-6E14-A34F-8C1E-99292F81EE89}" type="slidenum">
              <a:rPr lang="en-US" smtClean="0"/>
              <a:t>7</a:t>
            </a:fld>
            <a:endParaRPr lang="en-US" dirty="0"/>
          </a:p>
        </p:txBody>
      </p:sp>
    </p:spTree>
    <p:extLst>
      <p:ext uri="{BB962C8B-B14F-4D97-AF65-F5344CB8AC3E}">
        <p14:creationId xmlns:p14="http://schemas.microsoft.com/office/powerpoint/2010/main" val="103958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 what does this look like?</a:t>
            </a:r>
          </a:p>
          <a:p>
            <a:r>
              <a:rPr lang="en-US" sz="1600" dirty="0"/>
              <a:t>Need MDAO Framework</a:t>
            </a:r>
          </a:p>
          <a:p>
            <a:r>
              <a:rPr lang="en-US" sz="1600" dirty="0"/>
              <a:t>Framework that has Integrated Design: all turbine engineering for power production from rotor through drivetrain, structural support, controller sits between them</a:t>
            </a:r>
          </a:p>
          <a:p>
            <a:r>
              <a:rPr lang="en-US" sz="1600" dirty="0"/>
              <a:t>Also full lifecycle costs: manufacturing, install, assembly, O&amp;M, decommission</a:t>
            </a:r>
          </a:p>
          <a:p>
            <a:r>
              <a:rPr lang="en-US" sz="1600" dirty="0"/>
              <a:t>Benefits is accelerate exploration of tradespace: all design possibility</a:t>
            </a:r>
          </a:p>
          <a:p>
            <a:r>
              <a:rPr lang="en-US" sz="1600" dirty="0"/>
              <a:t>Does not replace engineer: experience is critical.  No press button for magical innovation</a:t>
            </a:r>
          </a:p>
          <a:p>
            <a:r>
              <a:rPr lang="en-US" sz="1600" dirty="0"/>
              <a:t>TRANS: Let’s explore this a little more</a:t>
            </a:r>
          </a:p>
        </p:txBody>
      </p:sp>
      <p:sp>
        <p:nvSpPr>
          <p:cNvPr id="4" name="Slide Number Placeholder 3"/>
          <p:cNvSpPr>
            <a:spLocks noGrp="1"/>
          </p:cNvSpPr>
          <p:nvPr>
            <p:ph type="sldNum" sz="quarter" idx="10"/>
          </p:nvPr>
        </p:nvSpPr>
        <p:spPr/>
        <p:txBody>
          <a:bodyPr/>
          <a:lstStyle/>
          <a:p>
            <a:fld id="{C50A46D7-6E14-A34F-8C1E-99292F81EE89}" type="slidenum">
              <a:rPr lang="en-US" smtClean="0"/>
              <a:t>8</a:t>
            </a:fld>
            <a:endParaRPr lang="en-US" dirty="0"/>
          </a:p>
        </p:txBody>
      </p:sp>
    </p:spTree>
    <p:extLst>
      <p:ext uri="{BB962C8B-B14F-4D97-AF65-F5344CB8AC3E}">
        <p14:creationId xmlns:p14="http://schemas.microsoft.com/office/powerpoint/2010/main" val="283350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It means building a systems engineering framework with all of the components shown here captured</a:t>
            </a:r>
          </a:p>
          <a:p>
            <a:pPr marL="285750" indent="-285750">
              <a:buFont typeface="Arial" panose="020B0604020202020204" pitchFamily="34" charset="0"/>
              <a:buChar char="•"/>
            </a:pPr>
            <a:r>
              <a:rPr lang="en-US" sz="1600" dirty="0"/>
              <a:t>Obviously land-based example, but still applies</a:t>
            </a:r>
          </a:p>
          <a:p>
            <a:pPr marL="285750" indent="-285750">
              <a:buFont typeface="Arial" panose="020B0604020202020204" pitchFamily="34" charset="0"/>
              <a:buChar char="•"/>
            </a:pPr>
            <a:r>
              <a:rPr lang="en-US" sz="1600" dirty="0"/>
              <a:t>As with any optimization framework, need (one or more) objective function</a:t>
            </a:r>
          </a:p>
          <a:p>
            <a:pPr marL="285750" indent="-285750">
              <a:buFont typeface="Arial" panose="020B0604020202020204" pitchFamily="34" charset="0"/>
              <a:buChar char="•"/>
            </a:pPr>
            <a:r>
              <a:rPr lang="en-US" sz="1600" dirty="0"/>
              <a:t>A metric to maximize or minimize that drives everything</a:t>
            </a:r>
          </a:p>
          <a:p>
            <a:pPr marL="285750" indent="-285750">
              <a:buFont typeface="Arial" panose="020B0604020202020204" pitchFamily="34" charset="0"/>
              <a:buChar char="•"/>
            </a:pPr>
            <a:r>
              <a:rPr lang="en-US" sz="1600" dirty="0"/>
              <a:t>Would like to capture whole value proposition to developer, the whole value chain</a:t>
            </a:r>
          </a:p>
          <a:p>
            <a:pPr marL="285750" indent="-285750">
              <a:buFont typeface="Arial" panose="020B0604020202020204" pitchFamily="34" charset="0"/>
              <a:buChar char="•"/>
            </a:pPr>
            <a:r>
              <a:rPr lang="en-US" sz="1600" dirty="0"/>
              <a:t>To no great surprise we choose LCOE</a:t>
            </a:r>
          </a:p>
          <a:p>
            <a:pPr marL="285750" indent="-285750">
              <a:buFont typeface="Arial" panose="020B0604020202020204" pitchFamily="34" charset="0"/>
              <a:buChar char="•"/>
            </a:pPr>
            <a:r>
              <a:rPr lang="en-US" sz="1600" dirty="0"/>
              <a:t>LCOE not perfect, doesn't capture revenue side to developer, so maybe there could be a better metric eventually</a:t>
            </a:r>
          </a:p>
          <a:p>
            <a:pPr marL="285750" indent="-285750">
              <a:buFont typeface="Arial" panose="020B0604020202020204" pitchFamily="34" charset="0"/>
              <a:buChar char="•"/>
            </a:pPr>
            <a:r>
              <a:rPr lang="en-US" sz="1600" dirty="0"/>
              <a:t>For now includes CAPEX- turbEx, BOS, OPEX- ops, AEP- power, FCR financing</a:t>
            </a:r>
          </a:p>
        </p:txBody>
      </p:sp>
      <p:sp>
        <p:nvSpPr>
          <p:cNvPr id="4" name="Slide Number Placeholder 3"/>
          <p:cNvSpPr>
            <a:spLocks noGrp="1"/>
          </p:cNvSpPr>
          <p:nvPr>
            <p:ph type="sldNum" sz="quarter" idx="10"/>
          </p:nvPr>
        </p:nvSpPr>
        <p:spPr/>
        <p:txBody>
          <a:bodyPr/>
          <a:lstStyle/>
          <a:p>
            <a:fld id="{C50A46D7-6E14-A34F-8C1E-99292F81EE89}" type="slidenum">
              <a:rPr lang="en-US" smtClean="0"/>
              <a:t>9</a:t>
            </a:fld>
            <a:endParaRPr lang="en-US" dirty="0"/>
          </a:p>
        </p:txBody>
      </p:sp>
    </p:spTree>
    <p:extLst>
      <p:ext uri="{BB962C8B-B14F-4D97-AF65-F5344CB8AC3E}">
        <p14:creationId xmlns:p14="http://schemas.microsoft.com/office/powerpoint/2010/main" val="259053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For the other optimization wonks in audience, leverage a number of techniques popularized in recent years</a:t>
            </a:r>
          </a:p>
          <a:p>
            <a:r>
              <a:rPr lang="en-US" sz="1600" dirty="0"/>
              <a:t>Listed here, some to note</a:t>
            </a:r>
          </a:p>
          <a:p>
            <a:r>
              <a:rPr lang="en-US" sz="1600" dirty="0"/>
              <a:t>Uncertainty quant: </a:t>
            </a:r>
          </a:p>
          <a:p>
            <a:r>
              <a:rPr lang="en-US" sz="1600" dirty="0"/>
              <a:t>representation of physics approximate, cost data are best guesses</a:t>
            </a:r>
          </a:p>
          <a:p>
            <a:r>
              <a:rPr lang="en-US" sz="1600" dirty="0"/>
              <a:t>Optimization under uncertainty- make best choices in this environment</a:t>
            </a:r>
          </a:p>
          <a:p>
            <a:r>
              <a:rPr lang="en-US" sz="1600" dirty="0"/>
              <a:t>Multi-fidelity: low-fidelity models run quickly great for optimization, but might miss constraints revealed in more accurate engineering-fidelity or high-fidelity models.  Use multi-fidelity to bring these others into early conceptual design avoid land-mines</a:t>
            </a:r>
          </a:p>
          <a:p>
            <a:endParaRPr lang="en-US" sz="1600" dirty="0"/>
          </a:p>
          <a:p>
            <a:endParaRPr lang="en-US" sz="1600" dirty="0"/>
          </a:p>
        </p:txBody>
      </p:sp>
      <p:sp>
        <p:nvSpPr>
          <p:cNvPr id="4" name="Slide Number Placeholder 3"/>
          <p:cNvSpPr>
            <a:spLocks noGrp="1"/>
          </p:cNvSpPr>
          <p:nvPr>
            <p:ph type="sldNum" sz="quarter" idx="10"/>
          </p:nvPr>
        </p:nvSpPr>
        <p:spPr/>
        <p:txBody>
          <a:bodyPr/>
          <a:lstStyle/>
          <a:p>
            <a:fld id="{C50A46D7-6E14-A34F-8C1E-99292F81EE89}" type="slidenum">
              <a:rPr lang="en-US" smtClean="0"/>
              <a:t>10</a:t>
            </a:fld>
            <a:endParaRPr lang="en-US" dirty="0"/>
          </a:p>
        </p:txBody>
      </p:sp>
    </p:spTree>
    <p:extLst>
      <p:ext uri="{BB962C8B-B14F-4D97-AF65-F5344CB8AC3E}">
        <p14:creationId xmlns:p14="http://schemas.microsoft.com/office/powerpoint/2010/main" val="3805275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dirty="0"/>
          </a:p>
        </p:txBody>
      </p:sp>
    </p:spTree>
    <p:extLst>
      <p:ext uri="{BB962C8B-B14F-4D97-AF65-F5344CB8AC3E}">
        <p14:creationId xmlns:p14="http://schemas.microsoft.com/office/powerpoint/2010/main" val="970359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Let’s start with substructure</a:t>
            </a:r>
          </a:p>
          <a:p>
            <a:r>
              <a:rPr lang="en-US" sz="1600" dirty="0"/>
              <a:t>Everyone is familiar with 3 archetype designs: spar-buoy, semisubmersible, TLP</a:t>
            </a:r>
          </a:p>
          <a:p>
            <a:r>
              <a:rPr lang="en-US" sz="1600" dirty="0"/>
              <a:t>None perfect, each has pros and cons</a:t>
            </a:r>
          </a:p>
          <a:p>
            <a:r>
              <a:rPr lang="en-US" sz="1600" dirty="0"/>
              <a:t>Spar is great in terms of simplicity, low CG and decent performance but long drafts really limit use of ports and ability to tow it, so may mean assembly at sea</a:t>
            </a:r>
          </a:p>
          <a:p>
            <a:r>
              <a:rPr lang="en-US" sz="1600" dirty="0"/>
              <a:t>Semisubmersible has much shorter drafts, stable for towing, but can be heavier with more joints that fatigue and higher CG leading to more tower top motion</a:t>
            </a:r>
          </a:p>
          <a:p>
            <a:r>
              <a:rPr lang="en-US" sz="1600" dirty="0"/>
              <a:t>TLP has the best performance in terms of minimal motion, but can be complicated to install with highly tensioned mooring lines which are also more likely to break while in operation</a:t>
            </a:r>
          </a:p>
          <a:p>
            <a:r>
              <a:rPr lang="en-US" sz="1600" dirty="0"/>
              <a:t>TRANS: Luckily the industry has been working on solutions</a:t>
            </a:r>
          </a:p>
        </p:txBody>
      </p:sp>
      <p:sp>
        <p:nvSpPr>
          <p:cNvPr id="4" name="Slide Number Placeholder 3"/>
          <p:cNvSpPr>
            <a:spLocks noGrp="1"/>
          </p:cNvSpPr>
          <p:nvPr>
            <p:ph type="sldNum" sz="quarter" idx="10"/>
          </p:nvPr>
        </p:nvSpPr>
        <p:spPr/>
        <p:txBody>
          <a:bodyPr/>
          <a:lstStyle/>
          <a:p>
            <a:fld id="{C50A46D7-6E14-A34F-8C1E-99292F81EE89}" type="slidenum">
              <a:rPr lang="en-US" smtClean="0"/>
              <a:t>14</a:t>
            </a:fld>
            <a:endParaRPr lang="en-US" dirty="0"/>
          </a:p>
        </p:txBody>
      </p:sp>
    </p:spTree>
    <p:extLst>
      <p:ext uri="{BB962C8B-B14F-4D97-AF65-F5344CB8AC3E}">
        <p14:creationId xmlns:p14="http://schemas.microsoft.com/office/powerpoint/2010/main" val="114450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7CD645B7-0B3A-4239-8069-075A43B72B67}" type="slidenum">
              <a:rPr lang="en-US" smtClean="0"/>
              <a:pPr/>
              <a:t>15</a:t>
            </a:fld>
            <a:endParaRPr lang="en-US" dirty="0"/>
          </a:p>
        </p:txBody>
      </p:sp>
    </p:spTree>
    <p:extLst>
      <p:ext uri="{BB962C8B-B14F-4D97-AF65-F5344CB8AC3E}">
        <p14:creationId xmlns:p14="http://schemas.microsoft.com/office/powerpoint/2010/main" val="1813261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rm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rm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57200" y="1124857"/>
            <a:ext cx="8229600" cy="362176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00273F5-7B5F-EB4C-8635-B6E46367ECEF}"/>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7" name="Title 1">
            <a:extLst>
              <a:ext uri="{FF2B5EF4-FFF2-40B4-BE49-F238E27FC236}">
                <a16:creationId xmlns:a16="http://schemas.microsoft.com/office/drawing/2014/main" id="{035ADFE9-B6C1-F643-9563-C7CFA3790E4D}"/>
              </a:ext>
            </a:extLst>
          </p:cNvPr>
          <p:cNvSpPr>
            <a:spLocks noGrp="1"/>
          </p:cNvSpPr>
          <p:nvPr>
            <p:ph type="title"/>
          </p:nvPr>
        </p:nvSpPr>
        <p:spPr>
          <a:xfrm>
            <a:off x="457200" y="0"/>
            <a:ext cx="8229600" cy="777240"/>
          </a:xfrm>
        </p:spPr>
        <p:txBody>
          <a:bodyPr/>
          <a:lstStyle/>
          <a:p>
            <a:r>
              <a:rPr lang="en-US"/>
              <a:t>Click to edit Master title style</a:t>
            </a:r>
          </a:p>
        </p:txBody>
      </p:sp>
    </p:spTree>
    <p:extLst>
      <p:ext uri="{BB962C8B-B14F-4D97-AF65-F5344CB8AC3E}">
        <p14:creationId xmlns:p14="http://schemas.microsoft.com/office/powerpoint/2010/main" val="282540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D381-2624-7146-9832-B02B34FDBAF7}"/>
              </a:ext>
            </a:extLst>
          </p:cNvPr>
          <p:cNvSpPr>
            <a:spLocks noGrp="1"/>
          </p:cNvSpPr>
          <p:nvPr>
            <p:ph type="title"/>
          </p:nvPr>
        </p:nvSpPr>
        <p:spPr>
          <a:xfrm>
            <a:off x="457200" y="0"/>
            <a:ext cx="8229600" cy="777240"/>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08FDDE37-04E8-8D42-8A84-5BE5A4B0B8B4}"/>
              </a:ext>
            </a:extLst>
          </p:cNvPr>
          <p:cNvSpPr>
            <a:spLocks noGrp="1"/>
          </p:cNvSpPr>
          <p:nvPr>
            <p:ph sz="half" idx="2"/>
          </p:nvPr>
        </p:nvSpPr>
        <p:spPr>
          <a:xfrm>
            <a:off x="457200" y="1017767"/>
            <a:ext cx="4040982" cy="38563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053DDF68-999A-3342-80BC-27F3B6E09E5A}"/>
              </a:ext>
            </a:extLst>
          </p:cNvPr>
          <p:cNvSpPr>
            <a:spLocks noGrp="1"/>
          </p:cNvSpPr>
          <p:nvPr>
            <p:ph sz="quarter" idx="4"/>
          </p:nvPr>
        </p:nvSpPr>
        <p:spPr>
          <a:xfrm>
            <a:off x="4629150" y="1017767"/>
            <a:ext cx="4057650" cy="38563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C147D839-7F4F-DA48-B79C-52AF90B5F1F4}"/>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894174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A0720A-302B-2140-AC58-798374BF3E01}"/>
              </a:ext>
            </a:extLst>
          </p:cNvPr>
          <p:cNvSpPr>
            <a:spLocks noGrp="1"/>
          </p:cNvSpPr>
          <p:nvPr>
            <p:ph type="body" idx="1"/>
          </p:nvPr>
        </p:nvSpPr>
        <p:spPr>
          <a:xfrm>
            <a:off x="457200" y="911015"/>
            <a:ext cx="404098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08FDDE37-04E8-8D42-8A84-5BE5A4B0B8B4}"/>
              </a:ext>
            </a:extLst>
          </p:cNvPr>
          <p:cNvSpPr>
            <a:spLocks noGrp="1"/>
          </p:cNvSpPr>
          <p:nvPr>
            <p:ph sz="half" idx="2"/>
          </p:nvPr>
        </p:nvSpPr>
        <p:spPr>
          <a:xfrm>
            <a:off x="457200" y="1528949"/>
            <a:ext cx="4040982" cy="337700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69BD2FC-3959-AF4D-A449-C3EB542D1CCF}"/>
              </a:ext>
            </a:extLst>
          </p:cNvPr>
          <p:cNvSpPr>
            <a:spLocks noGrp="1"/>
          </p:cNvSpPr>
          <p:nvPr>
            <p:ph type="body" sz="quarter" idx="3"/>
          </p:nvPr>
        </p:nvSpPr>
        <p:spPr>
          <a:xfrm>
            <a:off x="4629150" y="911015"/>
            <a:ext cx="405765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53DDF68-999A-3342-80BC-27F3B6E09E5A}"/>
              </a:ext>
            </a:extLst>
          </p:cNvPr>
          <p:cNvSpPr>
            <a:spLocks noGrp="1"/>
          </p:cNvSpPr>
          <p:nvPr>
            <p:ph sz="quarter" idx="4"/>
          </p:nvPr>
        </p:nvSpPr>
        <p:spPr>
          <a:xfrm>
            <a:off x="4629150" y="1528949"/>
            <a:ext cx="4057650" cy="337700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C147D839-7F4F-DA48-B79C-52AF90B5F1F4}"/>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9" name="Title 1">
            <a:extLst>
              <a:ext uri="{FF2B5EF4-FFF2-40B4-BE49-F238E27FC236}">
                <a16:creationId xmlns:a16="http://schemas.microsoft.com/office/drawing/2014/main" id="{50B0C39B-B344-5B4F-93F1-7D1CC64E071E}"/>
              </a:ext>
            </a:extLst>
          </p:cNvPr>
          <p:cNvSpPr>
            <a:spLocks noGrp="1"/>
          </p:cNvSpPr>
          <p:nvPr>
            <p:ph type="title"/>
          </p:nvPr>
        </p:nvSpPr>
        <p:spPr>
          <a:xfrm>
            <a:off x="457200" y="0"/>
            <a:ext cx="8229600" cy="777240"/>
          </a:xfrm>
        </p:spPr>
        <p:txBody>
          <a:bodyPr/>
          <a:lstStyle/>
          <a:p>
            <a:r>
              <a:rPr lang="en-US"/>
              <a:t>Click to edit Master title style</a:t>
            </a:r>
          </a:p>
        </p:txBody>
      </p:sp>
    </p:spTree>
    <p:extLst>
      <p:ext uri="{BB962C8B-B14F-4D97-AF65-F5344CB8AC3E}">
        <p14:creationId xmlns:p14="http://schemas.microsoft.com/office/powerpoint/2010/main" val="2457240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789B9887-9571-8E42-B8C3-768186F8D26B}"/>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278570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11F57BA-7C1C-2245-98DA-494AF7DA9827}"/>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98859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C Slide -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9" name="Text Placeholder 6"/>
          <p:cNvSpPr>
            <a:spLocks noGrp="1"/>
          </p:cNvSpPr>
          <p:nvPr>
            <p:ph type="body" sz="quarter" idx="20" hasCustomPrompt="1"/>
          </p:nvPr>
        </p:nvSpPr>
        <p:spPr>
          <a:xfrm>
            <a:off x="468313" y="187355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8115"/>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43674"/>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3545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490D65D-3229-0D48-8AB3-64DEA98E7360}"/>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382233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C Slide -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B27ACFA-0B8E-6943-8944-9226DD3B3AC4}"/>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485406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C Slide -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AA975A5-D847-0A43-8289-90CD4E559775}"/>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265052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C Slide -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D758D15-3077-504E-8359-260D41B785D0}"/>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904196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C Slide -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A8D99A7-58F2-EF40-BF60-5862CE6D3DDF}"/>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1396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rm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rm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C Slide -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01E882C-3B30-BC41-8C46-828E7B27408F}"/>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039919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C Slide - 7">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E3C8BB3-2850-2043-9038-7E7CC0364EC5}"/>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574438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dirty="0"/>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dirty="0"/>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dirty="0"/>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dirty="0"/>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20" name="TextBox 19">
            <a:extLst>
              <a:ext uri="{FF2B5EF4-FFF2-40B4-BE49-F238E27FC236}">
                <a16:creationId xmlns:a16="http://schemas.microsoft.com/office/drawing/2014/main" id="{EB10A461-D5A7-9344-A91B-6FF78C06FCAE}"/>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dirty="0"/>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8" name="TextBox 27">
            <a:extLst>
              <a:ext uri="{FF2B5EF4-FFF2-40B4-BE49-F238E27FC236}">
                <a16:creationId xmlns:a16="http://schemas.microsoft.com/office/drawing/2014/main" id="{0657E1F3-7F4A-AB4E-B281-529E9D1CC48E}"/>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982103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9" name="TextBox 28">
            <a:extLst>
              <a:ext uri="{FF2B5EF4-FFF2-40B4-BE49-F238E27FC236}">
                <a16:creationId xmlns:a16="http://schemas.microsoft.com/office/drawing/2014/main" id="{B8C044C4-01B8-8C4A-B623-C83A1E6A66B4}"/>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660572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9" name="TextBox 8">
            <a:extLst>
              <a:ext uri="{FF2B5EF4-FFF2-40B4-BE49-F238E27FC236}">
                <a16:creationId xmlns:a16="http://schemas.microsoft.com/office/drawing/2014/main" id="{8A4A22EC-A410-4546-A8D4-DEF77F945611}"/>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634595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
        <p:nvSpPr>
          <p:cNvPr id="12" name="TextBox 11">
            <a:extLst>
              <a:ext uri="{FF2B5EF4-FFF2-40B4-BE49-F238E27FC236}">
                <a16:creationId xmlns:a16="http://schemas.microsoft.com/office/drawing/2014/main" id="{64EC49E2-E328-B24F-A70C-5EE89E0BC9D0}"/>
              </a:ext>
            </a:extLst>
          </p:cNvPr>
          <p:cNvSpPr txBox="1"/>
          <p:nvPr userDrawn="1"/>
        </p:nvSpPr>
        <p:spPr>
          <a:xfrm>
            <a:off x="136318" y="3962170"/>
            <a:ext cx="5580695" cy="1061829"/>
          </a:xfrm>
          <a:prstGeom prst="rect">
            <a:avLst/>
          </a:prstGeom>
          <a:noFill/>
        </p:spPr>
        <p:txBody>
          <a:bodyPr wrap="square" rtlCol="0">
            <a:spAutoFit/>
          </a:bodyPr>
          <a:lstStyle/>
          <a:p>
            <a:pPr algn="l"/>
            <a:r>
              <a:rPr lang="en-US" sz="900" dirty="0">
                <a:solidFill>
                  <a:schemeClr val="tx1"/>
                </a:solidFill>
              </a:rPr>
              <a:t>This work was authored by staff from the Alliance for Sustainable Energy, LLC, the manager and operator of the National Renewable Energy Laboratory for the U.S. Department of Energy (DOE) under Contract No. DE-AC36-08GO28308. Funding was provided by the Department of Energy’s Wind Energy Technologies Office. The views expressed in this document do not necessarily represent the views of the DOE or the U.S. Government. The U.S. Government retains and the publisher, by accepting the document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1124723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2"/>
          </p:nvPr>
        </p:nvSpPr>
        <p:spPr>
          <a:ln/>
        </p:spPr>
        <p:txBody>
          <a:bodyPr/>
          <a:lstStyle>
            <a:lvl1pPr>
              <a:defRPr/>
            </a:lvl1pPr>
          </a:lstStyle>
          <a:p>
            <a:fld id="{A5E55A7B-7854-E145-92D9-B491DF4BAE2D}" type="slidenum">
              <a:rPr lang="en-US" smtClean="0"/>
              <a:pPr/>
              <a:t>‹#›</a:t>
            </a:fld>
            <a:endParaRPr lang="en-US"/>
          </a:p>
        </p:txBody>
      </p:sp>
      <p:sp>
        <p:nvSpPr>
          <p:cNvPr id="7" name="Rectangle 5"/>
          <p:cNvSpPr>
            <a:spLocks noGrp="1" noChangeArrowheads="1"/>
          </p:cNvSpPr>
          <p:nvPr>
            <p:ph type="ftr" sz="quarter" idx="3"/>
          </p:nvPr>
        </p:nvSpPr>
        <p:spPr bwMode="auto">
          <a:xfrm>
            <a:off x="3123405" y="4923063"/>
            <a:ext cx="2895600" cy="213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50">
                <a:solidFill>
                  <a:schemeClr val="tx1"/>
                </a:solidFill>
                <a:latin typeface="Calibri"/>
                <a:cs typeface="Calibri"/>
              </a:defRPr>
            </a:lvl1pPr>
          </a:lstStyle>
          <a:p>
            <a:endParaRPr lang="en-US" dirty="0"/>
          </a:p>
        </p:txBody>
      </p:sp>
    </p:spTree>
    <p:extLst>
      <p:ext uri="{BB962C8B-B14F-4D97-AF65-F5344CB8AC3E}">
        <p14:creationId xmlns:p14="http://schemas.microsoft.com/office/powerpoint/2010/main" val="42261683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NATIONAL RENEWABLE ENERGY LABORATORY</a:t>
            </a:r>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076818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rmAutofit/>
          </a:bodyPr>
          <a:lstStyle>
            <a:lvl1pPr marL="0" indent="0">
              <a:lnSpc>
                <a:spcPts val="2800"/>
              </a:lnSpc>
              <a:buNone/>
              <a:defRPr sz="3000">
                <a:solidFill>
                  <a:schemeClr val="bg1"/>
                </a:solidFill>
              </a:defRPr>
            </a:lvl1pPr>
          </a:lstStyle>
          <a:p>
            <a:pPr lvl="0"/>
            <a:r>
              <a:rPr lang="en-US" dirty="0"/>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rm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200339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i="1">
                <a:solidFill>
                  <a:schemeClr val="tx1"/>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8" name="TextBox 7">
            <a:extLst>
              <a:ext uri="{FF2B5EF4-FFF2-40B4-BE49-F238E27FC236}">
                <a16:creationId xmlns:a16="http://schemas.microsoft.com/office/drawing/2014/main" id="{8982CBCB-0C5D-8547-B085-AD9A5B8C4B1A}"/>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2102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
        <p:nvSpPr>
          <p:cNvPr id="7" name="TextBox 6">
            <a:extLst>
              <a:ext uri="{FF2B5EF4-FFF2-40B4-BE49-F238E27FC236}">
                <a16:creationId xmlns:a16="http://schemas.microsoft.com/office/drawing/2014/main" id="{171101AE-3009-4449-BC10-7D45A36F5F53}"/>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811229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
        <p:nvSpPr>
          <p:cNvPr id="8" name="TextBox 7">
            <a:extLst>
              <a:ext uri="{FF2B5EF4-FFF2-40B4-BE49-F238E27FC236}">
                <a16:creationId xmlns:a16="http://schemas.microsoft.com/office/drawing/2014/main" id="{77080487-E5A0-3E4B-A3EC-BB66A8F17109}"/>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Tree>
    <p:extLst>
      <p:ext uri="{BB962C8B-B14F-4D97-AF65-F5344CB8AC3E}">
        <p14:creationId xmlns:p14="http://schemas.microsoft.com/office/powerpoint/2010/main" val="1941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dirty="0"/>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8" name="TextBox 7">
            <a:extLst>
              <a:ext uri="{FF2B5EF4-FFF2-40B4-BE49-F238E27FC236}">
                <a16:creationId xmlns:a16="http://schemas.microsoft.com/office/drawing/2014/main" id="{8ED4385D-9F4B-3141-B66A-D423D0A6ED9C}"/>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78874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FF92B1-52D0-994A-8952-5B54684D1534}"/>
              </a:ext>
            </a:extLst>
          </p:cNvPr>
          <p:cNvSpPr txBox="1"/>
          <p:nvPr userDrawn="1"/>
        </p:nvSpPr>
        <p:spPr>
          <a:xfrm>
            <a:off x="8490857" y="4991234"/>
            <a:ext cx="600850" cy="123111"/>
          </a:xfrm>
          <a:prstGeom prst="rect">
            <a:avLst/>
          </a:prstGeom>
          <a:noFill/>
        </p:spPr>
        <p:txBody>
          <a:bodyPr wrap="square" lIns="0" tIns="0" rIns="0" bIns="0"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5" name="Title 1">
            <a:extLst>
              <a:ext uri="{FF2B5EF4-FFF2-40B4-BE49-F238E27FC236}">
                <a16:creationId xmlns:a16="http://schemas.microsoft.com/office/drawing/2014/main" id="{0D75B65E-B35E-E64E-8CB4-8B18033DA83F}"/>
              </a:ext>
            </a:extLst>
          </p:cNvPr>
          <p:cNvSpPr>
            <a:spLocks noGrp="1"/>
          </p:cNvSpPr>
          <p:nvPr>
            <p:ph type="title"/>
          </p:nvPr>
        </p:nvSpPr>
        <p:spPr>
          <a:xfrm>
            <a:off x="457200" y="0"/>
            <a:ext cx="8229600" cy="777240"/>
          </a:xfrm>
        </p:spPr>
        <p:txBody>
          <a:bodyPr/>
          <a:lstStyle/>
          <a:p>
            <a:r>
              <a:rPr lang="en-US"/>
              <a:t>Click to edit Master title style</a:t>
            </a:r>
          </a:p>
        </p:txBody>
      </p:sp>
    </p:spTree>
    <p:extLst>
      <p:ext uri="{BB962C8B-B14F-4D97-AF65-F5344CB8AC3E}">
        <p14:creationId xmlns:p14="http://schemas.microsoft.com/office/powerpoint/2010/main" val="148500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77724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65609"/>
            <a:ext cx="8229600" cy="3707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71" r:id="rId4"/>
    <p:sldLayoutId id="2147483677" r:id="rId5"/>
    <p:sldLayoutId id="2147483666" r:id="rId6"/>
    <p:sldLayoutId id="2147483667" r:id="rId7"/>
    <p:sldLayoutId id="2147483665" r:id="rId8"/>
    <p:sldLayoutId id="2147483653" r:id="rId9"/>
    <p:sldLayoutId id="2147483655" r:id="rId10"/>
    <p:sldLayoutId id="2147483680" r:id="rId11"/>
    <p:sldLayoutId id="2147483676"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8" r:id="rId22"/>
    <p:sldLayoutId id="2147483669" r:id="rId23"/>
    <p:sldLayoutId id="2147483670" r:id="rId24"/>
    <p:sldLayoutId id="2147483672" r:id="rId25"/>
    <p:sldLayoutId id="2147483673" r:id="rId26"/>
    <p:sldLayoutId id="2147483681" r:id="rId27"/>
    <p:sldLayoutId id="2147483682" r:id="rId28"/>
  </p:sldLayoutIdLst>
  <p:txStyles>
    <p:titleStyle>
      <a:lvl1pPr marL="0" algn="l" defTabSz="457200" rtl="0" eaLnBrk="1" latinLnBrk="0" hangingPunct="1">
        <a:lnSpc>
          <a:spcPct val="100000"/>
        </a:lnSpc>
        <a:spcBef>
          <a:spcPct val="0"/>
        </a:spcBef>
        <a:buNone/>
        <a:defRPr sz="3000" b="1" kern="1200" spc="0">
          <a:solidFill>
            <a:schemeClr val="bg1"/>
          </a:solidFill>
          <a:latin typeface="+mj-lt"/>
          <a:ea typeface="+mj-ea"/>
          <a:cs typeface="+mj-cs"/>
        </a:defRPr>
      </a:lvl1pPr>
    </p:titleStyle>
    <p:bodyStyle>
      <a:lvl1pPr marL="179388" indent="-179388" algn="l" defTabSz="457200" rtl="0" eaLnBrk="1" latinLnBrk="0" hangingPunct="1">
        <a:spcBef>
          <a:spcPct val="20000"/>
        </a:spcBef>
        <a:buFont typeface="Arial"/>
        <a:buChar char="•"/>
        <a:tabLst/>
        <a:defRPr sz="2000" b="1" kern="1200">
          <a:solidFill>
            <a:schemeClr val="tx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tx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tx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tx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6.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B0C9F5-C41E-7247-8966-33D750C99F05}"/>
              </a:ext>
            </a:extLst>
          </p:cNvPr>
          <p:cNvSpPr>
            <a:spLocks noGrp="1"/>
          </p:cNvSpPr>
          <p:nvPr>
            <p:ph type="body" sz="quarter" idx="10"/>
          </p:nvPr>
        </p:nvSpPr>
        <p:spPr/>
        <p:txBody>
          <a:bodyPr/>
          <a:lstStyle/>
          <a:p>
            <a:r>
              <a:rPr lang="en-US" dirty="0"/>
              <a:t>9-10		IEA TEM proposal on Floating offshore array needs</a:t>
            </a:r>
          </a:p>
          <a:p>
            <a:r>
              <a:rPr lang="en-US" dirty="0"/>
              <a:t>10-11		DOE staff meeting</a:t>
            </a:r>
          </a:p>
          <a:p>
            <a:r>
              <a:rPr lang="en-US" dirty="0">
                <a:highlight>
                  <a:srgbClr val="FFFF00"/>
                </a:highlight>
              </a:rPr>
              <a:t>11-12		Review FY18 weight sensitivity study</a:t>
            </a:r>
          </a:p>
          <a:p>
            <a:r>
              <a:rPr lang="en-US" dirty="0"/>
              <a:t>12-1		Lunch</a:t>
            </a:r>
          </a:p>
          <a:p>
            <a:r>
              <a:rPr lang="en-US" dirty="0"/>
              <a:t>1-2		FY19 offshore systems work</a:t>
            </a:r>
          </a:p>
          <a:p>
            <a:endParaRPr lang="en-US" dirty="0"/>
          </a:p>
        </p:txBody>
      </p:sp>
      <p:sp>
        <p:nvSpPr>
          <p:cNvPr id="3" name="Title 2">
            <a:extLst>
              <a:ext uri="{FF2B5EF4-FFF2-40B4-BE49-F238E27FC236}">
                <a16:creationId xmlns:a16="http://schemas.microsoft.com/office/drawing/2014/main" id="{3ECFC721-8ED8-2E4D-8C56-8DE6F731C784}"/>
              </a:ext>
            </a:extLst>
          </p:cNvPr>
          <p:cNvSpPr>
            <a:spLocks noGrp="1"/>
          </p:cNvSpPr>
          <p:nvPr>
            <p:ph type="title"/>
          </p:nvPr>
        </p:nvSpPr>
        <p:spPr/>
        <p:txBody>
          <a:bodyPr/>
          <a:lstStyle/>
          <a:p>
            <a:r>
              <a:rPr lang="en-US" dirty="0"/>
              <a:t>Agenda for the day</a:t>
            </a:r>
          </a:p>
        </p:txBody>
      </p:sp>
    </p:spTree>
    <p:extLst>
      <p:ext uri="{BB962C8B-B14F-4D97-AF65-F5344CB8AC3E}">
        <p14:creationId xmlns:p14="http://schemas.microsoft.com/office/powerpoint/2010/main" val="117865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546BD258-BA71-EC4F-A9FA-2CC0FE2E13A5}"/>
              </a:ext>
            </a:extLst>
          </p:cNvPr>
          <p:cNvGraphicFramePr/>
          <p:nvPr>
            <p:extLst/>
          </p:nvPr>
        </p:nvGraphicFramePr>
        <p:xfrm>
          <a:off x="4154632" y="376093"/>
          <a:ext cx="5249808" cy="450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C6ABCA36-2D31-2043-AB7C-3FC35BB72ACF}"/>
              </a:ext>
            </a:extLst>
          </p:cNvPr>
          <p:cNvSpPr>
            <a:spLocks noGrp="1"/>
          </p:cNvSpPr>
          <p:nvPr>
            <p:ph type="body" sz="quarter" idx="10"/>
          </p:nvPr>
        </p:nvSpPr>
        <p:spPr>
          <a:xfrm>
            <a:off x="457200" y="884255"/>
            <a:ext cx="4034413" cy="4129872"/>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marL="0" indent="0">
              <a:buNone/>
            </a:pPr>
            <a:r>
              <a:rPr lang="en-US" sz="2500" dirty="0">
                <a:solidFill>
                  <a:schemeClr val="accent1"/>
                </a:solidFill>
              </a:rPr>
              <a:t>Concepts that will be especially useful for floating applications include:</a:t>
            </a:r>
          </a:p>
          <a:p>
            <a:r>
              <a:rPr lang="en-US" dirty="0"/>
              <a:t>Uncertainty quantification</a:t>
            </a:r>
          </a:p>
          <a:p>
            <a:pPr marL="349250" lvl="1" indent="-169863"/>
            <a:r>
              <a:rPr lang="en-US" dirty="0"/>
              <a:t>Uncertainty comes from inexact models, approximate data, and other sources</a:t>
            </a:r>
          </a:p>
          <a:p>
            <a:pPr marL="349250" lvl="1" indent="-169863"/>
            <a:r>
              <a:rPr lang="en-US" dirty="0"/>
              <a:t>Need to put error bars on outputs</a:t>
            </a:r>
          </a:p>
          <a:p>
            <a:pPr lvl="1"/>
            <a:endParaRPr lang="en-US" dirty="0"/>
          </a:p>
          <a:p>
            <a:r>
              <a:rPr lang="en-US" dirty="0"/>
              <a:t>Optimization under uncertainty</a:t>
            </a:r>
          </a:p>
          <a:p>
            <a:pPr marL="349250" lvl="1" indent="-169863"/>
            <a:r>
              <a:rPr lang="en-US" dirty="0"/>
              <a:t>How to make design choices that take into account uncertainty</a:t>
            </a:r>
          </a:p>
          <a:p>
            <a:pPr lvl="1"/>
            <a:endParaRPr lang="en-US" dirty="0"/>
          </a:p>
          <a:p>
            <a:r>
              <a:rPr lang="en-US" dirty="0"/>
              <a:t>Multifidelity modeling</a:t>
            </a:r>
          </a:p>
          <a:p>
            <a:pPr marL="349250" lvl="1" indent="-169863"/>
            <a:r>
              <a:rPr lang="en-US" dirty="0"/>
              <a:t>Low-fidelity models may be useful for broad tradespace exploration but might miss some constraints because of complicated physics</a:t>
            </a:r>
          </a:p>
          <a:p>
            <a:pPr lvl="1"/>
            <a:endParaRPr lang="en-US" dirty="0"/>
          </a:p>
          <a:p>
            <a:r>
              <a:rPr lang="en-US" dirty="0"/>
              <a:t>Mixed-integer operation</a:t>
            </a:r>
          </a:p>
          <a:p>
            <a:pPr marL="349250" lvl="1" indent="-169863"/>
            <a:r>
              <a:rPr lang="en-US" dirty="0"/>
              <a:t>Account for both continuous design parameters (e.g., hub height) and discrete parameters (e.g., number of mooring lines)</a:t>
            </a:r>
          </a:p>
        </p:txBody>
      </p:sp>
      <p:sp>
        <p:nvSpPr>
          <p:cNvPr id="2" name="Title 1">
            <a:extLst>
              <a:ext uri="{FF2B5EF4-FFF2-40B4-BE49-F238E27FC236}">
                <a16:creationId xmlns:a16="http://schemas.microsoft.com/office/drawing/2014/main" id="{1BC3FAC6-D647-7143-BA99-37259D24C7DE}"/>
              </a:ext>
            </a:extLst>
          </p:cNvPr>
          <p:cNvSpPr>
            <a:spLocks noGrp="1"/>
          </p:cNvSpPr>
          <p:nvPr>
            <p:ph type="title"/>
          </p:nvPr>
        </p:nvSpPr>
        <p:spPr>
          <a:xfrm>
            <a:off x="457199" y="1"/>
            <a:ext cx="5660572" cy="776514"/>
          </a:xfrm>
        </p:spPr>
        <p:txBody>
          <a:bodyPr>
            <a:noAutofit/>
          </a:bodyPr>
          <a:lstStyle/>
          <a:p>
            <a:r>
              <a:rPr lang="en-US" sz="2300" dirty="0"/>
              <a:t>Some advanced optimization/mathematics techniques will be helpful</a:t>
            </a:r>
          </a:p>
        </p:txBody>
      </p:sp>
      <p:pic>
        <p:nvPicPr>
          <p:cNvPr id="8" name="Picture 2" descr="C:\Users\wmusial\AppData\Local\Microsoft\Windows\Temporary Internet Files\Content.Outlook\OX75BYEO\58730_Offshore_Wind_Comparison.png">
            <a:extLst>
              <a:ext uri="{FF2B5EF4-FFF2-40B4-BE49-F238E27FC236}">
                <a16:creationId xmlns:a16="http://schemas.microsoft.com/office/drawing/2014/main" id="{C6E9E03C-C6ED-9D4C-BCE0-EB640AA5966C}"/>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51395" y="1754459"/>
            <a:ext cx="1434790" cy="1918010"/>
          </a:xfrm>
          <a:prstGeom prst="rect">
            <a:avLst/>
          </a:prstGeom>
          <a:solidFill>
            <a:schemeClr val="tx1">
              <a:lumMod val="50000"/>
            </a:schemeClr>
          </a:solidFill>
        </p:spPr>
      </p:pic>
    </p:spTree>
    <p:extLst>
      <p:ext uri="{BB962C8B-B14F-4D97-AF65-F5344CB8AC3E}">
        <p14:creationId xmlns:p14="http://schemas.microsoft.com/office/powerpoint/2010/main" val="197909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0A0E-4D11-6148-84B7-5DF5B96118DC}"/>
              </a:ext>
            </a:extLst>
          </p:cNvPr>
          <p:cNvSpPr>
            <a:spLocks noGrp="1"/>
          </p:cNvSpPr>
          <p:nvPr>
            <p:ph type="title"/>
          </p:nvPr>
        </p:nvSpPr>
        <p:spPr>
          <a:xfrm>
            <a:off x="457199" y="1"/>
            <a:ext cx="8236857" cy="625909"/>
          </a:xfrm>
        </p:spPr>
        <p:txBody>
          <a:bodyPr>
            <a:normAutofit fontScale="90000"/>
          </a:bodyPr>
          <a:lstStyle/>
          <a:p>
            <a:r>
              <a:rPr lang="en-US" sz="2400" dirty="0"/>
              <a:t>NREL’s WISDEM framework with offshore engineering and cost additions</a:t>
            </a:r>
          </a:p>
        </p:txBody>
      </p:sp>
      <p:grpSp>
        <p:nvGrpSpPr>
          <p:cNvPr id="4" name="Group 3">
            <a:extLst>
              <a:ext uri="{FF2B5EF4-FFF2-40B4-BE49-F238E27FC236}">
                <a16:creationId xmlns:a16="http://schemas.microsoft.com/office/drawing/2014/main" id="{B5E9EECA-8D0F-714A-8A1D-7F4124531E2A}"/>
              </a:ext>
            </a:extLst>
          </p:cNvPr>
          <p:cNvGrpSpPr/>
          <p:nvPr/>
        </p:nvGrpSpPr>
        <p:grpSpPr>
          <a:xfrm>
            <a:off x="876300" y="872065"/>
            <a:ext cx="7391400" cy="3932767"/>
            <a:chOff x="838200" y="1210732"/>
            <a:chExt cx="7391400" cy="3932767"/>
          </a:xfrm>
        </p:grpSpPr>
        <p:sp>
          <p:nvSpPr>
            <p:cNvPr id="69" name="Text Placeholder 1">
              <a:extLst>
                <a:ext uri="{FF2B5EF4-FFF2-40B4-BE49-F238E27FC236}">
                  <a16:creationId xmlns:a16="http://schemas.microsoft.com/office/drawing/2014/main" id="{CD719C3F-4376-7E4B-81F9-63DEB0071F11}"/>
                </a:ext>
              </a:extLst>
            </p:cNvPr>
            <p:cNvSpPr txBox="1">
              <a:spLocks/>
            </p:cNvSpPr>
            <p:nvPr/>
          </p:nvSpPr>
          <p:spPr>
            <a:xfrm>
              <a:off x="838200" y="1210732"/>
              <a:ext cx="7391400" cy="3932767"/>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0" rtlCol="0" anchor="t">
              <a:normAutofit/>
            </a:bodyPr>
            <a:lstStyle>
              <a:lvl1pPr marL="179388" indent="-179388" algn="l" defTabSz="457200" rtl="0" eaLnBrk="1" latinLnBrk="0" hangingPunct="1">
                <a:spcBef>
                  <a:spcPct val="20000"/>
                </a:spcBef>
                <a:buFont typeface="Arial"/>
                <a:buChar char="•"/>
                <a:tabLst/>
                <a:defRPr sz="2000" b="1" kern="1200">
                  <a:solidFill>
                    <a:schemeClr val="dk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dk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dk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dk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None/>
              </a:pPr>
              <a:r>
                <a:rPr lang="en-US" sz="1600" u="sng" dirty="0">
                  <a:solidFill>
                    <a:schemeClr val="accent1"/>
                  </a:solidFill>
                </a:rPr>
                <a:t>WISDEM: Wind-Plant Integrated System Design &amp; Engineering Model</a:t>
              </a:r>
            </a:p>
          </p:txBody>
        </p:sp>
        <p:grpSp>
          <p:nvGrpSpPr>
            <p:cNvPr id="39" name="Group 38"/>
            <p:cNvGrpSpPr>
              <a:grpSpLocks noChangeAspect="1"/>
            </p:cNvGrpSpPr>
            <p:nvPr/>
          </p:nvGrpSpPr>
          <p:grpSpPr>
            <a:xfrm>
              <a:off x="914400" y="1634454"/>
              <a:ext cx="7315200" cy="3474293"/>
              <a:chOff x="1556127" y="1467413"/>
              <a:chExt cx="10498002" cy="4985939"/>
            </a:xfrm>
          </p:grpSpPr>
          <p:grpSp>
            <p:nvGrpSpPr>
              <p:cNvPr id="117" name="Group 116"/>
              <p:cNvGrpSpPr/>
              <p:nvPr/>
            </p:nvGrpSpPr>
            <p:grpSpPr>
              <a:xfrm>
                <a:off x="1556127" y="4591654"/>
                <a:ext cx="2037974" cy="1067154"/>
                <a:chOff x="336927" y="4591654"/>
                <a:chExt cx="2037974" cy="1067154"/>
              </a:xfrm>
            </p:grpSpPr>
            <p:sp>
              <p:nvSpPr>
                <p:cNvPr id="55" name="Rounded Rectangle 54"/>
                <p:cNvSpPr/>
                <p:nvPr/>
              </p:nvSpPr>
              <p:spPr>
                <a:xfrm>
                  <a:off x="336927" y="4591654"/>
                  <a:ext cx="2037974" cy="1067154"/>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0" rIns="0" rtlCol="0" anchor="t"/>
                <a:lstStyle/>
                <a:p>
                  <a:pPr algn="ctr" defTabSz="342892"/>
                  <a:r>
                    <a:rPr lang="en-US" sz="1000" b="1" dirty="0">
                      <a:solidFill>
                        <a:srgbClr val="800000"/>
                      </a:solidFill>
                      <a:latin typeface="Arial"/>
                    </a:rPr>
                    <a:t>Turbine Capital Costs</a:t>
                  </a:r>
                </a:p>
              </p:txBody>
            </p:sp>
            <p:grpSp>
              <p:nvGrpSpPr>
                <p:cNvPr id="21" name="Group 20"/>
                <p:cNvGrpSpPr/>
                <p:nvPr/>
              </p:nvGrpSpPr>
              <p:grpSpPr>
                <a:xfrm>
                  <a:off x="598994" y="4904024"/>
                  <a:ext cx="1427181" cy="605904"/>
                  <a:chOff x="3384076" y="5207700"/>
                  <a:chExt cx="1516380" cy="643773"/>
                </a:xfrm>
              </p:grpSpPr>
              <p:sp>
                <p:nvSpPr>
                  <p:cNvPr id="13" name="Rounded Rectangle 12"/>
                  <p:cNvSpPr/>
                  <p:nvPr/>
                </p:nvSpPr>
                <p:spPr>
                  <a:xfrm>
                    <a:off x="3384076" y="5207700"/>
                    <a:ext cx="14630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tlCol="0" anchor="ctr"/>
                  <a:lstStyle/>
                  <a:p>
                    <a:pPr algn="ctr" defTabSz="342892"/>
                    <a:endParaRPr lang="en-US" sz="800" b="1" dirty="0">
                      <a:solidFill>
                        <a:srgbClr val="000000"/>
                      </a:solidFill>
                      <a:latin typeface="Arial"/>
                    </a:endParaRPr>
                  </a:p>
                </p:txBody>
              </p:sp>
              <p:sp>
                <p:nvSpPr>
                  <p:cNvPr id="14" name="Rounded Rectangle 13"/>
                  <p:cNvSpPr/>
                  <p:nvPr/>
                </p:nvSpPr>
                <p:spPr>
                  <a:xfrm>
                    <a:off x="3404396" y="5242752"/>
                    <a:ext cx="14630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tlCol="0" anchor="ctr"/>
                  <a:lstStyle/>
                  <a:p>
                    <a:pPr algn="ctr" defTabSz="342892"/>
                    <a:endParaRPr lang="en-US" sz="800" b="1" dirty="0">
                      <a:solidFill>
                        <a:srgbClr val="000000"/>
                      </a:solidFill>
                      <a:latin typeface="Arial"/>
                    </a:endParaRPr>
                  </a:p>
                </p:txBody>
              </p:sp>
              <p:sp>
                <p:nvSpPr>
                  <p:cNvPr id="12" name="Rounded Rectangle 11"/>
                  <p:cNvSpPr/>
                  <p:nvPr/>
                </p:nvSpPr>
                <p:spPr>
                  <a:xfrm>
                    <a:off x="3437416" y="5302833"/>
                    <a:ext cx="14630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Component Cost Models</a:t>
                    </a:r>
                  </a:p>
                </p:txBody>
              </p:sp>
            </p:grpSp>
          </p:grpSp>
          <p:grpSp>
            <p:nvGrpSpPr>
              <p:cNvPr id="54" name="Group 53"/>
              <p:cNvGrpSpPr/>
              <p:nvPr/>
            </p:nvGrpSpPr>
            <p:grpSpPr>
              <a:xfrm>
                <a:off x="3921352" y="4458867"/>
                <a:ext cx="4024663" cy="1342843"/>
                <a:chOff x="3893383" y="4807436"/>
                <a:chExt cx="4276205" cy="1426771"/>
              </a:xfrm>
            </p:grpSpPr>
            <p:sp>
              <p:nvSpPr>
                <p:cNvPr id="53" name="Rounded Rectangle 52"/>
                <p:cNvSpPr/>
                <p:nvPr/>
              </p:nvSpPr>
              <p:spPr>
                <a:xfrm>
                  <a:off x="3893383" y="4807436"/>
                  <a:ext cx="4276205" cy="1426771"/>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34290" rtlCol="0" anchor="t"/>
                <a:lstStyle/>
                <a:p>
                  <a:pPr defTabSz="342892"/>
                  <a:r>
                    <a:rPr lang="en-US" sz="1000" b="1">
                      <a:solidFill>
                        <a:srgbClr val="800000"/>
                      </a:solidFill>
                      <a:latin typeface="Arial"/>
                    </a:rPr>
                    <a:t>Plant Cost </a:t>
                  </a:r>
                </a:p>
                <a:p>
                  <a:pPr defTabSz="342892"/>
                  <a:r>
                    <a:rPr lang="en-US" sz="1000" b="1" dirty="0">
                      <a:solidFill>
                        <a:srgbClr val="800000"/>
                      </a:solidFill>
                      <a:latin typeface="Arial"/>
                    </a:rPr>
                    <a:t>Modeling</a:t>
                  </a:r>
                </a:p>
              </p:txBody>
            </p:sp>
            <p:sp>
              <p:nvSpPr>
                <p:cNvPr id="15" name="Rounded Rectangle 14"/>
                <p:cNvSpPr/>
                <p:nvPr/>
              </p:nvSpPr>
              <p:spPr>
                <a:xfrm>
                  <a:off x="6538118" y="4923975"/>
                  <a:ext cx="14630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Onshore Balance of Station</a:t>
                  </a:r>
                </a:p>
              </p:txBody>
            </p:sp>
            <p:sp>
              <p:nvSpPr>
                <p:cNvPr id="16" name="Rounded Rectangle 15"/>
                <p:cNvSpPr/>
                <p:nvPr/>
              </p:nvSpPr>
              <p:spPr>
                <a:xfrm>
                  <a:off x="6548161" y="5533733"/>
                  <a:ext cx="14630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Onshore Operational</a:t>
                  </a:r>
                </a:p>
              </p:txBody>
            </p:sp>
          </p:grpSp>
          <p:grpSp>
            <p:nvGrpSpPr>
              <p:cNvPr id="52" name="Group 51"/>
              <p:cNvGrpSpPr/>
              <p:nvPr/>
            </p:nvGrpSpPr>
            <p:grpSpPr>
              <a:xfrm>
                <a:off x="8156312" y="5393359"/>
                <a:ext cx="1461979" cy="1059993"/>
                <a:chOff x="8280400" y="5001321"/>
                <a:chExt cx="1553353" cy="1126243"/>
              </a:xfrm>
            </p:grpSpPr>
            <p:sp>
              <p:nvSpPr>
                <p:cNvPr id="50" name="Rounded Rectangle 49"/>
                <p:cNvSpPr/>
                <p:nvPr/>
              </p:nvSpPr>
              <p:spPr>
                <a:xfrm>
                  <a:off x="8280400" y="5001321"/>
                  <a:ext cx="1553353" cy="1126243"/>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0" rtlCol="0" anchor="t"/>
                <a:lstStyle/>
                <a:p>
                  <a:pPr algn="ctr" defTabSz="342892"/>
                  <a:r>
                    <a:rPr lang="en-US" sz="1000" b="1">
                      <a:solidFill>
                        <a:srgbClr val="800000"/>
                      </a:solidFill>
                      <a:latin typeface="Arial"/>
                    </a:rPr>
                    <a:t>System Cost Analysis</a:t>
                  </a:r>
                  <a:endParaRPr lang="en-US" sz="1000" b="1" dirty="0">
                    <a:solidFill>
                      <a:srgbClr val="800000"/>
                    </a:solidFill>
                    <a:latin typeface="Arial"/>
                  </a:endParaRPr>
                </a:p>
              </p:txBody>
            </p:sp>
            <p:sp>
              <p:nvSpPr>
                <p:cNvPr id="17" name="Rounded Rectangle 16"/>
                <p:cNvSpPr/>
                <p:nvPr/>
              </p:nvSpPr>
              <p:spPr>
                <a:xfrm>
                  <a:off x="8475032" y="5565476"/>
                  <a:ext cx="1159586" cy="432241"/>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Financing</a:t>
                  </a:r>
                </a:p>
              </p:txBody>
            </p:sp>
          </p:grpSp>
          <p:grpSp>
            <p:nvGrpSpPr>
              <p:cNvPr id="51" name="Group 50"/>
              <p:cNvGrpSpPr/>
              <p:nvPr/>
            </p:nvGrpSpPr>
            <p:grpSpPr>
              <a:xfrm>
                <a:off x="10053045" y="4550871"/>
                <a:ext cx="1843640" cy="1147887"/>
                <a:chOff x="9827981" y="4367647"/>
                <a:chExt cx="2056176" cy="1219630"/>
              </a:xfrm>
            </p:grpSpPr>
            <p:sp>
              <p:nvSpPr>
                <p:cNvPr id="49" name="Rounded Rectangle 48"/>
                <p:cNvSpPr/>
                <p:nvPr/>
              </p:nvSpPr>
              <p:spPr>
                <a:xfrm>
                  <a:off x="9827981" y="4367647"/>
                  <a:ext cx="2056176" cy="1219630"/>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0" rtlCol="0" anchor="t"/>
                <a:lstStyle/>
                <a:p>
                  <a:pPr algn="ctr" defTabSz="342892"/>
                  <a:r>
                    <a:rPr lang="en-US" sz="1000" b="1">
                      <a:solidFill>
                        <a:srgbClr val="800000"/>
                      </a:solidFill>
                      <a:latin typeface="Arial"/>
                    </a:rPr>
                    <a:t>Annual Energy Production</a:t>
                  </a:r>
                  <a:endParaRPr lang="en-US" sz="1000" b="1" dirty="0">
                    <a:solidFill>
                      <a:srgbClr val="800000"/>
                    </a:solidFill>
                    <a:latin typeface="Arial"/>
                  </a:endParaRPr>
                </a:p>
              </p:txBody>
            </p:sp>
            <p:sp>
              <p:nvSpPr>
                <p:cNvPr id="18" name="Rounded Rectangle 17"/>
                <p:cNvSpPr/>
                <p:nvPr/>
              </p:nvSpPr>
              <p:spPr>
                <a:xfrm>
                  <a:off x="9941292" y="4932051"/>
                  <a:ext cx="1871184"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Plant Layout and Energy Production</a:t>
                  </a:r>
                </a:p>
              </p:txBody>
            </p:sp>
          </p:grpSp>
          <p:grpSp>
            <p:nvGrpSpPr>
              <p:cNvPr id="48" name="Group 47"/>
              <p:cNvGrpSpPr/>
              <p:nvPr/>
            </p:nvGrpSpPr>
            <p:grpSpPr>
              <a:xfrm>
                <a:off x="9977870" y="1746724"/>
                <a:ext cx="1972383" cy="1679056"/>
                <a:chOff x="9352122" y="2162593"/>
                <a:chExt cx="2095656" cy="1783997"/>
              </a:xfrm>
            </p:grpSpPr>
            <p:sp>
              <p:nvSpPr>
                <p:cNvPr id="47" name="Rounded Rectangle 46"/>
                <p:cNvSpPr/>
                <p:nvPr/>
              </p:nvSpPr>
              <p:spPr>
                <a:xfrm>
                  <a:off x="9352122" y="2162593"/>
                  <a:ext cx="2095656" cy="1783997"/>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0" rtlCol="0" anchor="t"/>
                <a:lstStyle/>
                <a:p>
                  <a:pPr algn="ctr" defTabSz="342892"/>
                  <a:r>
                    <a:rPr lang="en-US" sz="1000" b="1" dirty="0">
                      <a:solidFill>
                        <a:srgbClr val="800000"/>
                      </a:solidFill>
                      <a:latin typeface="Arial"/>
                    </a:rPr>
                    <a:t>Dynamic Simulation</a:t>
                  </a:r>
                </a:p>
              </p:txBody>
            </p:sp>
            <p:sp>
              <p:nvSpPr>
                <p:cNvPr id="19" name="Rounded Rectangle 18"/>
                <p:cNvSpPr/>
                <p:nvPr/>
              </p:nvSpPr>
              <p:spPr>
                <a:xfrm>
                  <a:off x="9419591" y="2517891"/>
                  <a:ext cx="11009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Turbine Dynamics</a:t>
                  </a:r>
                </a:p>
              </p:txBody>
            </p:sp>
            <p:sp>
              <p:nvSpPr>
                <p:cNvPr id="20" name="Rounded Rectangle 19"/>
                <p:cNvSpPr/>
                <p:nvPr/>
              </p:nvSpPr>
              <p:spPr>
                <a:xfrm>
                  <a:off x="10235952" y="3300342"/>
                  <a:ext cx="1100940"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Plant Dynamics</a:t>
                  </a:r>
                </a:p>
              </p:txBody>
            </p:sp>
            <p:cxnSp>
              <p:nvCxnSpPr>
                <p:cNvPr id="40" name="Elbow Connector 39"/>
                <p:cNvCxnSpPr>
                  <a:stCxn id="19" idx="2"/>
                  <a:endCxn id="20" idx="1"/>
                </p:cNvCxnSpPr>
                <p:nvPr/>
              </p:nvCxnSpPr>
              <p:spPr>
                <a:xfrm rot="16200000" flipH="1">
                  <a:off x="9848940" y="3187652"/>
                  <a:ext cx="508132" cy="265891"/>
                </a:xfrm>
                <a:prstGeom prst="bentConnector2">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cxnSpLocks/>
                <a:stCxn id="43" idx="3"/>
                <a:endCxn id="47" idx="1"/>
              </p:cNvCxnSpPr>
              <p:nvPr/>
            </p:nvCxnSpPr>
            <p:spPr>
              <a:xfrm>
                <a:off x="7946015" y="2586209"/>
                <a:ext cx="2031855" cy="43"/>
              </a:xfrm>
              <a:prstGeom prst="straightConnector1">
                <a:avLst/>
              </a:prstGeom>
              <a:ln>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Elbow Connector 59"/>
              <p:cNvCxnSpPr>
                <a:cxnSpLocks/>
                <a:stCxn id="43" idx="2"/>
                <a:endCxn id="55" idx="0"/>
              </p:cNvCxnSpPr>
              <p:nvPr/>
            </p:nvCxnSpPr>
            <p:spPr>
              <a:xfrm rot="5400000">
                <a:off x="3696788" y="2583331"/>
                <a:ext cx="886650" cy="3129997"/>
              </a:xfrm>
              <a:prstGeom prst="bentConnector3">
                <a:avLst>
                  <a:gd name="adj1" fmla="val 50000"/>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a:cxnSpLocks/>
                <a:stCxn id="43" idx="2"/>
                <a:endCxn id="53" idx="0"/>
              </p:cNvCxnSpPr>
              <p:nvPr/>
            </p:nvCxnSpPr>
            <p:spPr>
              <a:xfrm rot="16200000" flipH="1">
                <a:off x="5442466" y="3967648"/>
                <a:ext cx="753863" cy="228573"/>
              </a:xfrm>
              <a:prstGeom prst="bentConnector3">
                <a:avLst>
                  <a:gd name="adj1" fmla="val 58365"/>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a:cxnSpLocks/>
                <a:stCxn id="87" idx="2"/>
                <a:endCxn id="49" idx="0"/>
              </p:cNvCxnSpPr>
              <p:nvPr/>
            </p:nvCxnSpPr>
            <p:spPr>
              <a:xfrm rot="16200000" flipH="1">
                <a:off x="8526219" y="2102224"/>
                <a:ext cx="845867" cy="4051426"/>
              </a:xfrm>
              <a:prstGeom prst="bentConnector3">
                <a:avLst>
                  <a:gd name="adj1" fmla="val 50000"/>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cxnSpLocks/>
                <a:stCxn id="47" idx="2"/>
                <a:endCxn id="49" idx="0"/>
              </p:cNvCxnSpPr>
              <p:nvPr/>
            </p:nvCxnSpPr>
            <p:spPr>
              <a:xfrm>
                <a:off x="10964062" y="3425780"/>
                <a:ext cx="10803" cy="1125091"/>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cxnSpLocks/>
                <a:stCxn id="49" idx="1"/>
                <a:endCxn id="53" idx="3"/>
              </p:cNvCxnSpPr>
              <p:nvPr/>
            </p:nvCxnSpPr>
            <p:spPr>
              <a:xfrm flipH="1">
                <a:off x="7946015" y="5124815"/>
                <a:ext cx="2107030" cy="5474"/>
              </a:xfrm>
              <a:prstGeom prst="straightConnector1">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Elbow Connector 75"/>
              <p:cNvCxnSpPr>
                <a:cxnSpLocks/>
                <a:stCxn id="49" idx="2"/>
                <a:endCxn id="50" idx="3"/>
              </p:cNvCxnSpPr>
              <p:nvPr/>
            </p:nvCxnSpPr>
            <p:spPr>
              <a:xfrm rot="5400000">
                <a:off x="10184279" y="5132770"/>
                <a:ext cx="224598" cy="1356574"/>
              </a:xfrm>
              <a:prstGeom prst="bentConnector2">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9" name="Elbow Connector 78"/>
              <p:cNvCxnSpPr>
                <a:cxnSpLocks/>
                <a:stCxn id="55" idx="2"/>
                <a:endCxn id="50" idx="1"/>
              </p:cNvCxnSpPr>
              <p:nvPr/>
            </p:nvCxnSpPr>
            <p:spPr>
              <a:xfrm rot="16200000" flipH="1">
                <a:off x="5233439" y="3000483"/>
                <a:ext cx="264548" cy="5581198"/>
              </a:xfrm>
              <a:prstGeom prst="bentConnector2">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2" name="Elbow Connector 81"/>
              <p:cNvCxnSpPr>
                <a:cxnSpLocks/>
                <a:stCxn id="53" idx="2"/>
                <a:endCxn id="50" idx="1"/>
              </p:cNvCxnSpPr>
              <p:nvPr/>
            </p:nvCxnSpPr>
            <p:spPr>
              <a:xfrm rot="16200000" flipH="1">
                <a:off x="6984175" y="4751219"/>
                <a:ext cx="121646" cy="2222628"/>
              </a:xfrm>
              <a:prstGeom prst="bentConnector2">
                <a:avLst/>
              </a:prstGeom>
              <a:ln>
                <a:solidFill>
                  <a:schemeClr val="accent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6579194" y="3133640"/>
                <a:ext cx="688489" cy="57136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0" rtlCol="0" anchor="ctr"/>
              <a:lstStyle/>
              <a:p>
                <a:pPr algn="ctr" defTabSz="342892"/>
                <a:endParaRPr lang="en-US" sz="1100">
                  <a:solidFill>
                    <a:srgbClr val="FFFFFF"/>
                  </a:solidFill>
                  <a:latin typeface="Arial"/>
                </a:endParaRPr>
              </a:p>
            </p:txBody>
          </p:sp>
          <p:sp>
            <p:nvSpPr>
              <p:cNvPr id="89" name="TextBox 88"/>
              <p:cNvSpPr txBox="1"/>
              <p:nvPr/>
            </p:nvSpPr>
            <p:spPr>
              <a:xfrm>
                <a:off x="8027296" y="2158596"/>
                <a:ext cx="1524598" cy="353350"/>
              </a:xfrm>
              <a:prstGeom prst="rect">
                <a:avLst/>
              </a:prstGeom>
              <a:noFill/>
            </p:spPr>
            <p:txBody>
              <a:bodyPr wrap="square" lIns="0" tIns="0" rIns="0" bIns="0" rtlCol="0">
                <a:spAutoFit/>
              </a:bodyPr>
              <a:lstStyle/>
              <a:p>
                <a:pPr defTabSz="342892"/>
                <a:r>
                  <a:rPr lang="en-US" sz="800" b="1" dirty="0">
                    <a:latin typeface="Arial"/>
                  </a:rPr>
                  <a:t>Machine </a:t>
                </a:r>
                <a:r>
                  <a:rPr lang="en-US" sz="800" b="1" dirty="0" err="1">
                    <a:latin typeface="Arial"/>
                  </a:rPr>
                  <a:t>Aeroelastic</a:t>
                </a:r>
                <a:r>
                  <a:rPr lang="en-US" sz="800" b="1" dirty="0">
                    <a:latin typeface="Arial"/>
                  </a:rPr>
                  <a:t> Properties &amp; Controls</a:t>
                </a:r>
              </a:p>
            </p:txBody>
          </p:sp>
          <p:sp>
            <p:nvSpPr>
              <p:cNvPr id="90" name="TextBox 89"/>
              <p:cNvSpPr txBox="1"/>
              <p:nvPr/>
            </p:nvSpPr>
            <p:spPr>
              <a:xfrm>
                <a:off x="8449839" y="2625592"/>
                <a:ext cx="1502631" cy="353350"/>
              </a:xfrm>
              <a:prstGeom prst="rect">
                <a:avLst/>
              </a:prstGeom>
              <a:noFill/>
            </p:spPr>
            <p:txBody>
              <a:bodyPr wrap="square" lIns="0" tIns="0" rIns="0" bIns="0" rtlCol="0">
                <a:spAutoFit/>
              </a:bodyPr>
              <a:lstStyle/>
              <a:p>
                <a:pPr algn="r" defTabSz="342892"/>
                <a:r>
                  <a:rPr lang="en-US" sz="800" b="1" dirty="0">
                    <a:latin typeface="Arial"/>
                  </a:rPr>
                  <a:t>Turbine Loads &amp; Energy Performance</a:t>
                </a:r>
              </a:p>
            </p:txBody>
          </p:sp>
          <p:sp>
            <p:nvSpPr>
              <p:cNvPr id="91" name="TextBox 90"/>
              <p:cNvSpPr txBox="1"/>
              <p:nvPr/>
            </p:nvSpPr>
            <p:spPr>
              <a:xfrm>
                <a:off x="8916300" y="4908352"/>
                <a:ext cx="1118195" cy="176676"/>
              </a:xfrm>
              <a:prstGeom prst="rect">
                <a:avLst/>
              </a:prstGeom>
              <a:noFill/>
            </p:spPr>
            <p:txBody>
              <a:bodyPr wrap="square" lIns="0" tIns="0" rIns="0" bIns="0" rtlCol="0">
                <a:spAutoFit/>
              </a:bodyPr>
              <a:lstStyle/>
              <a:p>
                <a:pPr algn="r" defTabSz="342892"/>
                <a:r>
                  <a:rPr lang="en-US" sz="800" b="1">
                    <a:latin typeface="Arial"/>
                  </a:rPr>
                  <a:t>Layout Design</a:t>
                </a:r>
                <a:endParaRPr lang="en-US" sz="800" b="1" dirty="0">
                  <a:latin typeface="Arial"/>
                </a:endParaRPr>
              </a:p>
            </p:txBody>
          </p:sp>
          <p:sp>
            <p:nvSpPr>
              <p:cNvPr id="92" name="TextBox 91"/>
              <p:cNvSpPr txBox="1"/>
              <p:nvPr/>
            </p:nvSpPr>
            <p:spPr>
              <a:xfrm>
                <a:off x="9682314" y="5951597"/>
                <a:ext cx="1365197" cy="176676"/>
              </a:xfrm>
              <a:prstGeom prst="rect">
                <a:avLst/>
              </a:prstGeom>
              <a:noFill/>
            </p:spPr>
            <p:txBody>
              <a:bodyPr wrap="square" lIns="0" tIns="0" rIns="0" bIns="0" rtlCol="0">
                <a:spAutoFit/>
              </a:bodyPr>
              <a:lstStyle/>
              <a:p>
                <a:pPr defTabSz="342892"/>
                <a:r>
                  <a:rPr lang="en-US" sz="800" b="1" dirty="0">
                    <a:latin typeface="Arial"/>
                  </a:rPr>
                  <a:t>Energy Production</a:t>
                </a:r>
              </a:p>
            </p:txBody>
          </p:sp>
          <p:sp>
            <p:nvSpPr>
              <p:cNvPr id="93" name="TextBox 92"/>
              <p:cNvSpPr txBox="1"/>
              <p:nvPr/>
            </p:nvSpPr>
            <p:spPr>
              <a:xfrm>
                <a:off x="5952573" y="5928216"/>
                <a:ext cx="1365197" cy="176676"/>
              </a:xfrm>
              <a:prstGeom prst="rect">
                <a:avLst/>
              </a:prstGeom>
              <a:noFill/>
            </p:spPr>
            <p:txBody>
              <a:bodyPr wrap="square" lIns="0" tIns="0" rIns="0" bIns="0" rtlCol="0">
                <a:spAutoFit/>
              </a:bodyPr>
              <a:lstStyle/>
              <a:p>
                <a:pPr defTabSz="342892"/>
                <a:r>
                  <a:rPr lang="en-US" sz="800" b="1" dirty="0">
                    <a:latin typeface="Arial"/>
                  </a:rPr>
                  <a:t>Plant Costs</a:t>
                </a:r>
              </a:p>
            </p:txBody>
          </p:sp>
          <p:sp>
            <p:nvSpPr>
              <p:cNvPr id="94" name="TextBox 93"/>
              <p:cNvSpPr txBox="1"/>
              <p:nvPr/>
            </p:nvSpPr>
            <p:spPr>
              <a:xfrm>
                <a:off x="2569441" y="5928216"/>
                <a:ext cx="1365197" cy="176676"/>
              </a:xfrm>
              <a:prstGeom prst="rect">
                <a:avLst/>
              </a:prstGeom>
              <a:noFill/>
            </p:spPr>
            <p:txBody>
              <a:bodyPr wrap="square" lIns="0" tIns="0" rIns="0" bIns="0" rtlCol="0">
                <a:spAutoFit/>
              </a:bodyPr>
              <a:lstStyle/>
              <a:p>
                <a:pPr defTabSz="342892"/>
                <a:r>
                  <a:rPr lang="en-US" sz="800" b="1">
                    <a:latin typeface="Arial"/>
                  </a:rPr>
                  <a:t>Turbine Costs</a:t>
                </a:r>
                <a:endParaRPr lang="en-US" sz="800" b="1" dirty="0">
                  <a:latin typeface="Arial"/>
                </a:endParaRPr>
              </a:p>
            </p:txBody>
          </p:sp>
          <p:sp>
            <p:nvSpPr>
              <p:cNvPr id="95" name="TextBox 94"/>
              <p:cNvSpPr txBox="1"/>
              <p:nvPr/>
            </p:nvSpPr>
            <p:spPr>
              <a:xfrm>
                <a:off x="6978439" y="3739380"/>
                <a:ext cx="1365197" cy="353350"/>
              </a:xfrm>
              <a:prstGeom prst="rect">
                <a:avLst/>
              </a:prstGeom>
              <a:noFill/>
            </p:spPr>
            <p:txBody>
              <a:bodyPr wrap="square" lIns="0" tIns="0" rIns="0" bIns="0" rtlCol="0">
                <a:spAutoFit/>
              </a:bodyPr>
              <a:lstStyle/>
              <a:p>
                <a:pPr defTabSz="342892"/>
                <a:r>
                  <a:rPr lang="en-US" sz="800" b="1" dirty="0">
                    <a:latin typeface="Arial"/>
                  </a:rPr>
                  <a:t>Power</a:t>
                </a:r>
                <a:r>
                  <a:rPr lang="en-US" sz="800" b="1">
                    <a:latin typeface="Arial"/>
                  </a:rPr>
                  <a:t>, Thrust, Noise Curves</a:t>
                </a:r>
                <a:endParaRPr lang="en-US" sz="800" b="1" dirty="0">
                  <a:latin typeface="Arial"/>
                </a:endParaRPr>
              </a:p>
            </p:txBody>
          </p:sp>
          <p:sp>
            <p:nvSpPr>
              <p:cNvPr id="96" name="TextBox 95"/>
              <p:cNvSpPr txBox="1"/>
              <p:nvPr/>
            </p:nvSpPr>
            <p:spPr>
              <a:xfrm>
                <a:off x="11011599" y="3763452"/>
                <a:ext cx="1042530" cy="530026"/>
              </a:xfrm>
              <a:prstGeom prst="rect">
                <a:avLst/>
              </a:prstGeom>
              <a:noFill/>
            </p:spPr>
            <p:txBody>
              <a:bodyPr wrap="square" lIns="0" tIns="0" rIns="0" bIns="0" rtlCol="0">
                <a:spAutoFit/>
              </a:bodyPr>
              <a:lstStyle/>
              <a:p>
                <a:pPr defTabSz="342892"/>
                <a:r>
                  <a:rPr lang="en-US" sz="800" b="1" dirty="0">
                    <a:latin typeface="Arial"/>
                  </a:rPr>
                  <a:t>Specific Flow </a:t>
                </a:r>
                <a:r>
                  <a:rPr lang="en-US" sz="800" b="1">
                    <a:latin typeface="Arial"/>
                  </a:rPr>
                  <a:t>Plant Energy Output</a:t>
                </a:r>
                <a:endParaRPr lang="en-US" sz="800" b="1" dirty="0">
                  <a:latin typeface="Arial"/>
                </a:endParaRPr>
              </a:p>
            </p:txBody>
          </p:sp>
          <p:sp>
            <p:nvSpPr>
              <p:cNvPr id="97" name="TextBox 96"/>
              <p:cNvSpPr txBox="1"/>
              <p:nvPr/>
            </p:nvSpPr>
            <p:spPr>
              <a:xfrm>
                <a:off x="2182038" y="3749965"/>
                <a:ext cx="2514703" cy="353350"/>
              </a:xfrm>
              <a:prstGeom prst="rect">
                <a:avLst/>
              </a:prstGeom>
              <a:noFill/>
            </p:spPr>
            <p:txBody>
              <a:bodyPr wrap="square" lIns="0" tIns="0" rIns="0" bIns="0" rtlCol="0">
                <a:spAutoFit/>
              </a:bodyPr>
              <a:lstStyle/>
              <a:p>
                <a:pPr algn="r" defTabSz="342892"/>
                <a:r>
                  <a:rPr lang="en-US" sz="800" b="1" dirty="0">
                    <a:latin typeface="Arial"/>
                  </a:rPr>
                  <a:t>Component Mass Properties, Materials &amp; Geometry / Dimensions</a:t>
                </a:r>
              </a:p>
            </p:txBody>
          </p:sp>
          <p:sp>
            <p:nvSpPr>
              <p:cNvPr id="119" name="Rounded Rectangle 118"/>
              <p:cNvSpPr/>
              <p:nvPr/>
            </p:nvSpPr>
            <p:spPr>
              <a:xfrm>
                <a:off x="4948537" y="4541847"/>
                <a:ext cx="1406099" cy="543423"/>
              </a:xfrm>
              <a:prstGeom prst="round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342892"/>
                <a:r>
                  <a:rPr lang="en-US" sz="800" b="1" dirty="0">
                    <a:solidFill>
                      <a:srgbClr val="000000"/>
                    </a:solidFill>
                    <a:latin typeface="Arial"/>
                  </a:rPr>
                  <a:t>Offshore Balance of Station</a:t>
                </a:r>
              </a:p>
            </p:txBody>
          </p:sp>
          <p:sp>
            <p:nvSpPr>
              <p:cNvPr id="130" name="Rounded Rectangle 129"/>
              <p:cNvSpPr/>
              <p:nvPr/>
            </p:nvSpPr>
            <p:spPr>
              <a:xfrm>
                <a:off x="4948538" y="5128911"/>
                <a:ext cx="1389364" cy="543423"/>
              </a:xfrm>
              <a:prstGeom prst="round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342892"/>
                <a:r>
                  <a:rPr lang="en-US" sz="800" b="1" dirty="0">
                    <a:solidFill>
                      <a:srgbClr val="000000"/>
                    </a:solidFill>
                    <a:latin typeface="Arial"/>
                  </a:rPr>
                  <a:t>Offshore Operational</a:t>
                </a:r>
              </a:p>
            </p:txBody>
          </p:sp>
          <p:grpSp>
            <p:nvGrpSpPr>
              <p:cNvPr id="108" name="Group 107"/>
              <p:cNvGrpSpPr/>
              <p:nvPr/>
            </p:nvGrpSpPr>
            <p:grpSpPr>
              <a:xfrm>
                <a:off x="1826262" y="1467413"/>
                <a:ext cx="6119753" cy="2237591"/>
                <a:chOff x="1826262" y="1467413"/>
                <a:chExt cx="6119753" cy="2237591"/>
              </a:xfrm>
            </p:grpSpPr>
            <p:grpSp>
              <p:nvGrpSpPr>
                <p:cNvPr id="46" name="Group 45"/>
                <p:cNvGrpSpPr/>
                <p:nvPr/>
              </p:nvGrpSpPr>
              <p:grpSpPr>
                <a:xfrm>
                  <a:off x="3464207" y="1467413"/>
                  <a:ext cx="4481808" cy="2237591"/>
                  <a:chOff x="4724978" y="2691797"/>
                  <a:chExt cx="4761922" cy="2377440"/>
                </a:xfrm>
              </p:grpSpPr>
              <p:sp>
                <p:nvSpPr>
                  <p:cNvPr id="43" name="Rounded Rectangle 42"/>
                  <p:cNvSpPr/>
                  <p:nvPr/>
                </p:nvSpPr>
                <p:spPr>
                  <a:xfrm>
                    <a:off x="4724978" y="2691797"/>
                    <a:ext cx="4761922" cy="2377440"/>
                  </a:xfrm>
                  <a:prstGeom prst="roundRect">
                    <a:avLst>
                      <a:gd name="adj" fmla="val 2106"/>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0" rtlCol="0" anchor="t"/>
                  <a:lstStyle/>
                  <a:p>
                    <a:pPr algn="ctr" defTabSz="342892"/>
                    <a:r>
                      <a:rPr lang="en-US" sz="1000" b="1" dirty="0">
                        <a:solidFill>
                          <a:srgbClr val="800000"/>
                        </a:solidFill>
                        <a:latin typeface="Arial"/>
                      </a:rPr>
                      <a:t>Turbine Design</a:t>
                    </a:r>
                  </a:p>
                </p:txBody>
              </p:sp>
              <p:sp>
                <p:nvSpPr>
                  <p:cNvPr id="7" name="Rounded Rectangle 6"/>
                  <p:cNvSpPr/>
                  <p:nvPr/>
                </p:nvSpPr>
                <p:spPr>
                  <a:xfrm>
                    <a:off x="4803599" y="3391106"/>
                    <a:ext cx="760782"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a:solidFill>
                          <a:srgbClr val="000000"/>
                        </a:solidFill>
                        <a:latin typeface="Arial"/>
                      </a:rPr>
                      <a:t>Tower</a:t>
                    </a:r>
                    <a:endParaRPr lang="en-US" sz="800" b="1" dirty="0">
                      <a:solidFill>
                        <a:srgbClr val="000000"/>
                      </a:solidFill>
                      <a:latin typeface="Arial"/>
                    </a:endParaRPr>
                  </a:p>
                </p:txBody>
              </p:sp>
              <p:sp>
                <p:nvSpPr>
                  <p:cNvPr id="8" name="Rounded Rectangle 7"/>
                  <p:cNvSpPr/>
                  <p:nvPr/>
                </p:nvSpPr>
                <p:spPr>
                  <a:xfrm>
                    <a:off x="6242717" y="3391106"/>
                    <a:ext cx="1223555"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Rotor Substructure</a:t>
                    </a:r>
                  </a:p>
                </p:txBody>
              </p:sp>
              <p:sp>
                <p:nvSpPr>
                  <p:cNvPr id="9" name="Rounded Rectangle 8"/>
                  <p:cNvSpPr/>
                  <p:nvPr/>
                </p:nvSpPr>
                <p:spPr>
                  <a:xfrm>
                    <a:off x="7810667" y="3391106"/>
                    <a:ext cx="1289207"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Rotor Aerodynamics</a:t>
                    </a:r>
                  </a:p>
                </p:txBody>
              </p:sp>
              <p:sp>
                <p:nvSpPr>
                  <p:cNvPr id="10" name="Rounded Rectangle 9"/>
                  <p:cNvSpPr/>
                  <p:nvPr/>
                </p:nvSpPr>
                <p:spPr>
                  <a:xfrm>
                    <a:off x="7520479" y="4307869"/>
                    <a:ext cx="1076474"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Generator</a:t>
                    </a:r>
                  </a:p>
                </p:txBody>
              </p:sp>
              <p:sp>
                <p:nvSpPr>
                  <p:cNvPr id="11" name="Rounded Rectangle 10"/>
                  <p:cNvSpPr/>
                  <p:nvPr/>
                </p:nvSpPr>
                <p:spPr>
                  <a:xfrm>
                    <a:off x="5536420" y="4307869"/>
                    <a:ext cx="1008624" cy="548640"/>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Drivetrain</a:t>
                    </a:r>
                  </a:p>
                </p:txBody>
              </p:sp>
              <p:cxnSp>
                <p:nvCxnSpPr>
                  <p:cNvPr id="23" name="Straight Arrow Connector 22"/>
                  <p:cNvCxnSpPr>
                    <a:stCxn id="7" idx="3"/>
                    <a:endCxn id="8" idx="1"/>
                  </p:cNvCxnSpPr>
                  <p:nvPr/>
                </p:nvCxnSpPr>
                <p:spPr>
                  <a:xfrm>
                    <a:off x="5564381" y="3665426"/>
                    <a:ext cx="678336" cy="0"/>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3"/>
                    <a:endCxn id="9" idx="1"/>
                  </p:cNvCxnSpPr>
                  <p:nvPr/>
                </p:nvCxnSpPr>
                <p:spPr>
                  <a:xfrm>
                    <a:off x="7466272" y="3665426"/>
                    <a:ext cx="344395" cy="0"/>
                  </a:xfrm>
                  <a:prstGeom prst="straightConnector1">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9" idx="3"/>
                    <a:endCxn id="10" idx="3"/>
                  </p:cNvCxnSpPr>
                  <p:nvPr/>
                </p:nvCxnSpPr>
                <p:spPr>
                  <a:xfrm flipH="1">
                    <a:off x="8596953" y="3665426"/>
                    <a:ext cx="502921" cy="916763"/>
                  </a:xfrm>
                  <a:prstGeom prst="bentConnector3">
                    <a:avLst>
                      <a:gd name="adj1" fmla="val -48295"/>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8" idx="2"/>
                    <a:endCxn id="10" idx="1"/>
                  </p:cNvCxnSpPr>
                  <p:nvPr/>
                </p:nvCxnSpPr>
                <p:spPr>
                  <a:xfrm rot="16200000" flipH="1">
                    <a:off x="6866266" y="3927975"/>
                    <a:ext cx="642444" cy="665984"/>
                  </a:xfrm>
                  <a:prstGeom prst="bentConnector2">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8" idx="2"/>
                    <a:endCxn id="11" idx="3"/>
                  </p:cNvCxnSpPr>
                  <p:nvPr/>
                </p:nvCxnSpPr>
                <p:spPr>
                  <a:xfrm rot="5400000">
                    <a:off x="6378548" y="4106241"/>
                    <a:ext cx="642444" cy="309451"/>
                  </a:xfrm>
                  <a:prstGeom prst="bentConnector2">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7" idx="2"/>
                    <a:endCxn id="11" idx="1"/>
                  </p:cNvCxnSpPr>
                  <p:nvPr/>
                </p:nvCxnSpPr>
                <p:spPr>
                  <a:xfrm rot="16200000" flipH="1">
                    <a:off x="5038983" y="4084751"/>
                    <a:ext cx="642444" cy="352430"/>
                  </a:xfrm>
                  <a:prstGeom prst="bentConnector2">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10695" y="3147997"/>
                    <a:ext cx="1315002" cy="187718"/>
                  </a:xfrm>
                  <a:prstGeom prst="rect">
                    <a:avLst/>
                  </a:prstGeom>
                  <a:noFill/>
                </p:spPr>
                <p:txBody>
                  <a:bodyPr wrap="none" lIns="0" tIns="0" rIns="0" bIns="0" rtlCol="0">
                    <a:spAutoFit/>
                  </a:bodyPr>
                  <a:lstStyle/>
                  <a:p>
                    <a:pPr defTabSz="342892"/>
                    <a:r>
                      <a:rPr lang="en-US" sz="800" b="1" dirty="0">
                        <a:solidFill>
                          <a:srgbClr val="000000"/>
                        </a:solidFill>
                        <a:latin typeface="Arial"/>
                      </a:rPr>
                      <a:t>Turbine Structure</a:t>
                    </a:r>
                  </a:p>
                </p:txBody>
              </p:sp>
              <p:sp>
                <p:nvSpPr>
                  <p:cNvPr id="45" name="TextBox 44"/>
                  <p:cNvSpPr txBox="1"/>
                  <p:nvPr/>
                </p:nvSpPr>
                <p:spPr>
                  <a:xfrm>
                    <a:off x="7421462" y="3120823"/>
                    <a:ext cx="1578979" cy="187718"/>
                  </a:xfrm>
                  <a:prstGeom prst="rect">
                    <a:avLst/>
                  </a:prstGeom>
                  <a:noFill/>
                </p:spPr>
                <p:txBody>
                  <a:bodyPr wrap="none" lIns="0" tIns="0" rIns="0" bIns="0" rtlCol="0">
                    <a:spAutoFit/>
                  </a:bodyPr>
                  <a:lstStyle/>
                  <a:p>
                    <a:pPr defTabSz="342892"/>
                    <a:r>
                      <a:rPr lang="en-US" sz="800" b="1" dirty="0">
                        <a:solidFill>
                          <a:srgbClr val="000000"/>
                        </a:solidFill>
                        <a:latin typeface="Arial"/>
                      </a:rPr>
                      <a:t>Turbine Performance</a:t>
                    </a:r>
                  </a:p>
                </p:txBody>
              </p:sp>
            </p:grpSp>
            <p:grpSp>
              <p:nvGrpSpPr>
                <p:cNvPr id="107" name="Group 106"/>
                <p:cNvGrpSpPr/>
                <p:nvPr/>
              </p:nvGrpSpPr>
              <p:grpSpPr>
                <a:xfrm>
                  <a:off x="1826262" y="1467414"/>
                  <a:ext cx="1211973" cy="2232730"/>
                  <a:chOff x="1826262" y="1467414"/>
                  <a:chExt cx="1211973" cy="2232730"/>
                </a:xfrm>
              </p:grpSpPr>
              <p:sp>
                <p:nvSpPr>
                  <p:cNvPr id="110" name="Rounded Rectangle 109"/>
                  <p:cNvSpPr/>
                  <p:nvPr/>
                </p:nvSpPr>
                <p:spPr>
                  <a:xfrm>
                    <a:off x="1826262" y="1467414"/>
                    <a:ext cx="1211973" cy="2232730"/>
                  </a:xfrm>
                  <a:prstGeom prst="roundRect">
                    <a:avLst>
                      <a:gd name="adj" fmla="val 0"/>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lIns="34290" rIns="0" rtlCol="0" anchor="t"/>
                  <a:lstStyle/>
                  <a:p>
                    <a:pPr algn="ctr" defTabSz="342892"/>
                    <a:r>
                      <a:rPr lang="en-US" sz="1000" b="1" dirty="0">
                        <a:solidFill>
                          <a:srgbClr val="800000"/>
                        </a:solidFill>
                        <a:latin typeface="Arial"/>
                      </a:rPr>
                      <a:t>Substructure</a:t>
                    </a:r>
                  </a:p>
                </p:txBody>
              </p:sp>
              <p:sp>
                <p:nvSpPr>
                  <p:cNvPr id="115" name="Rounded Rectangle 114"/>
                  <p:cNvSpPr/>
                  <p:nvPr/>
                </p:nvSpPr>
                <p:spPr>
                  <a:xfrm>
                    <a:off x="1914318" y="1841316"/>
                    <a:ext cx="1041320" cy="510900"/>
                  </a:xfrm>
                  <a:prstGeom prst="round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342892"/>
                    <a:r>
                      <a:rPr lang="en-US" sz="800" b="1" dirty="0">
                        <a:solidFill>
                          <a:srgbClr val="000000"/>
                        </a:solidFill>
                        <a:latin typeface="Arial"/>
                      </a:rPr>
                      <a:t>Floating Substructure</a:t>
                    </a:r>
                  </a:p>
                </p:txBody>
              </p:sp>
              <p:sp>
                <p:nvSpPr>
                  <p:cNvPr id="98" name="Rounded Rectangle 97"/>
                  <p:cNvSpPr/>
                  <p:nvPr/>
                </p:nvSpPr>
                <p:spPr>
                  <a:xfrm>
                    <a:off x="1926828" y="2418423"/>
                    <a:ext cx="1006565" cy="516367"/>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Onshore foundation</a:t>
                    </a:r>
                  </a:p>
                </p:txBody>
              </p:sp>
              <p:sp>
                <p:nvSpPr>
                  <p:cNvPr id="99" name="Rounded Rectangle 98"/>
                  <p:cNvSpPr/>
                  <p:nvPr/>
                </p:nvSpPr>
                <p:spPr>
                  <a:xfrm>
                    <a:off x="1926303" y="3004006"/>
                    <a:ext cx="1006565" cy="516367"/>
                  </a:xfrm>
                  <a:prstGeom prst="round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342892"/>
                    <a:r>
                      <a:rPr lang="en-US" sz="800" b="1" dirty="0">
                        <a:solidFill>
                          <a:srgbClr val="000000"/>
                        </a:solidFill>
                        <a:latin typeface="Arial"/>
                      </a:rPr>
                      <a:t>Offshore Jacket</a:t>
                    </a:r>
                  </a:p>
                </p:txBody>
              </p:sp>
            </p:grpSp>
            <p:cxnSp>
              <p:nvCxnSpPr>
                <p:cNvPr id="111" name="Elbow Connector 110"/>
                <p:cNvCxnSpPr>
                  <a:cxnSpLocks/>
                  <a:stCxn id="110" idx="3"/>
                  <a:endCxn id="11" idx="1"/>
                </p:cNvCxnSpPr>
                <p:nvPr/>
              </p:nvCxnSpPr>
              <p:spPr>
                <a:xfrm>
                  <a:off x="3038235" y="2583779"/>
                  <a:ext cx="1189682" cy="662827"/>
                </a:xfrm>
                <a:prstGeom prst="bentConnector3">
                  <a:avLst>
                    <a:gd name="adj1" fmla="val 19079"/>
                  </a:avLst>
                </a:prstGeom>
                <a:ln>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95428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BE33-E52E-574B-AF04-0CBE2B3448DB}"/>
              </a:ext>
            </a:extLst>
          </p:cNvPr>
          <p:cNvSpPr>
            <a:spLocks noGrp="1"/>
          </p:cNvSpPr>
          <p:nvPr>
            <p:ph type="title"/>
          </p:nvPr>
        </p:nvSpPr>
        <p:spPr/>
        <p:txBody>
          <a:bodyPr>
            <a:normAutofit fontScale="90000"/>
          </a:bodyPr>
          <a:lstStyle/>
          <a:p>
            <a:r>
              <a:rPr lang="en-US" dirty="0"/>
              <a:t>Workflow in </a:t>
            </a:r>
            <a:r>
              <a:rPr lang="en-US" dirty="0" err="1"/>
              <a:t>FloatingSE</a:t>
            </a:r>
            <a:r>
              <a:rPr lang="en-US" dirty="0"/>
              <a:t>, the WISDEM module for floating substructure conceptual design</a:t>
            </a:r>
          </a:p>
        </p:txBody>
      </p:sp>
      <p:grpSp>
        <p:nvGrpSpPr>
          <p:cNvPr id="4" name="Group 3">
            <a:extLst>
              <a:ext uri="{FF2B5EF4-FFF2-40B4-BE49-F238E27FC236}">
                <a16:creationId xmlns:a16="http://schemas.microsoft.com/office/drawing/2014/main" id="{E368E8B1-FDE6-A546-9F8B-C3BA14A4958C}"/>
              </a:ext>
            </a:extLst>
          </p:cNvPr>
          <p:cNvGrpSpPr/>
          <p:nvPr/>
        </p:nvGrpSpPr>
        <p:grpSpPr>
          <a:xfrm>
            <a:off x="415783" y="1062873"/>
            <a:ext cx="8312434" cy="3961005"/>
            <a:chOff x="1675665" y="996611"/>
            <a:chExt cx="8312434" cy="3961005"/>
          </a:xfrm>
        </p:grpSpPr>
        <p:sp>
          <p:nvSpPr>
            <p:cNvPr id="5" name="Rounded Rectangle 4">
              <a:extLst>
                <a:ext uri="{FF2B5EF4-FFF2-40B4-BE49-F238E27FC236}">
                  <a16:creationId xmlns:a16="http://schemas.microsoft.com/office/drawing/2014/main" id="{0047ED11-62F6-D845-B06B-F5893BE1BAB9}"/>
                </a:ext>
              </a:extLst>
            </p:cNvPr>
            <p:cNvSpPr/>
            <p:nvPr/>
          </p:nvSpPr>
          <p:spPr>
            <a:xfrm>
              <a:off x="1675665" y="3034295"/>
              <a:ext cx="1371600" cy="914400"/>
            </a:xfrm>
            <a:prstGeom prst="roundRect">
              <a:avLst/>
            </a:prstGeom>
          </p:spPr>
          <p:style>
            <a:lnRef idx="1">
              <a:schemeClr val="accent3"/>
            </a:lnRef>
            <a:fillRef idx="2">
              <a:schemeClr val="accent3"/>
            </a:fillRef>
            <a:effectRef idx="1">
              <a:schemeClr val="accent3"/>
            </a:effectRef>
            <a:fontRef idx="minor">
              <a:schemeClr val="dk1"/>
            </a:fontRef>
          </p:style>
          <p:txBody>
            <a:bodyPr lIns="45720" rIns="45720" rtlCol="0" anchor="ctr"/>
            <a:lstStyle/>
            <a:p>
              <a:pPr algn="ctr"/>
              <a:r>
                <a:rPr lang="en-US" sz="1400" b="1" dirty="0"/>
                <a:t>Design Load Cases</a:t>
              </a:r>
            </a:p>
          </p:txBody>
        </p:sp>
        <p:sp>
          <p:nvSpPr>
            <p:cNvPr id="6" name="Rounded Rectangle 5">
              <a:extLst>
                <a:ext uri="{FF2B5EF4-FFF2-40B4-BE49-F238E27FC236}">
                  <a16:creationId xmlns:a16="http://schemas.microsoft.com/office/drawing/2014/main" id="{5460E76F-5DA1-EE4F-880E-176129C1D2C1}"/>
                </a:ext>
              </a:extLst>
            </p:cNvPr>
            <p:cNvSpPr/>
            <p:nvPr/>
          </p:nvSpPr>
          <p:spPr>
            <a:xfrm>
              <a:off x="1675665" y="2025374"/>
              <a:ext cx="1371600" cy="914400"/>
            </a:xfrm>
            <a:prstGeom prst="roundRect">
              <a:avLst/>
            </a:prstGeom>
          </p:spPr>
          <p:style>
            <a:lnRef idx="1">
              <a:schemeClr val="accent3"/>
            </a:lnRef>
            <a:fillRef idx="2">
              <a:schemeClr val="accent3"/>
            </a:fillRef>
            <a:effectRef idx="1">
              <a:schemeClr val="accent3"/>
            </a:effectRef>
            <a:fontRef idx="minor">
              <a:schemeClr val="dk1"/>
            </a:fontRef>
          </p:style>
          <p:txBody>
            <a:bodyPr lIns="45720" rIns="45720" rtlCol="0" anchor="ctr"/>
            <a:lstStyle/>
            <a:p>
              <a:pPr algn="ctr"/>
              <a:r>
                <a:rPr lang="en-US" sz="1400" b="1" dirty="0"/>
                <a:t>Geometry and material definition</a:t>
              </a:r>
            </a:p>
          </p:txBody>
        </p:sp>
        <p:sp>
          <p:nvSpPr>
            <p:cNvPr id="7" name="Rounded Rectangle 6">
              <a:extLst>
                <a:ext uri="{FF2B5EF4-FFF2-40B4-BE49-F238E27FC236}">
                  <a16:creationId xmlns:a16="http://schemas.microsoft.com/office/drawing/2014/main" id="{E4B58E66-1D41-3440-9BE7-4C55935D2566}"/>
                </a:ext>
              </a:extLst>
            </p:cNvPr>
            <p:cNvSpPr/>
            <p:nvPr/>
          </p:nvSpPr>
          <p:spPr>
            <a:xfrm>
              <a:off x="5027838" y="2025374"/>
              <a:ext cx="13716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Hydrostatic loads (Morison, Airy waves)</a:t>
              </a:r>
            </a:p>
          </p:txBody>
        </p:sp>
        <p:sp>
          <p:nvSpPr>
            <p:cNvPr id="8" name="Rounded Rectangle 7">
              <a:extLst>
                <a:ext uri="{FF2B5EF4-FFF2-40B4-BE49-F238E27FC236}">
                  <a16:creationId xmlns:a16="http://schemas.microsoft.com/office/drawing/2014/main" id="{BE66C5D3-6B3C-4548-B474-01153C11238D}"/>
                </a:ext>
              </a:extLst>
            </p:cNvPr>
            <p:cNvSpPr/>
            <p:nvPr/>
          </p:nvSpPr>
          <p:spPr>
            <a:xfrm>
              <a:off x="5027838" y="3034295"/>
              <a:ext cx="13716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Mooring system response (</a:t>
              </a:r>
              <a:r>
                <a:rPr lang="en-US" sz="1400" b="1" dirty="0" err="1"/>
                <a:t>pyMAP</a:t>
              </a:r>
              <a:r>
                <a:rPr lang="en-US" sz="1400" b="1" dirty="0"/>
                <a:t>)</a:t>
              </a:r>
            </a:p>
          </p:txBody>
        </p:sp>
        <p:sp>
          <p:nvSpPr>
            <p:cNvPr id="9" name="Rounded Rectangle 8">
              <a:extLst>
                <a:ext uri="{FF2B5EF4-FFF2-40B4-BE49-F238E27FC236}">
                  <a16:creationId xmlns:a16="http://schemas.microsoft.com/office/drawing/2014/main" id="{CEF4FD23-2536-7C4B-87A7-299FAA85F156}"/>
                </a:ext>
              </a:extLst>
            </p:cNvPr>
            <p:cNvSpPr/>
            <p:nvPr/>
          </p:nvSpPr>
          <p:spPr>
            <a:xfrm>
              <a:off x="6937812" y="2025374"/>
              <a:ext cx="13716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Static structural performance (pyFrame3DD)</a:t>
              </a:r>
            </a:p>
          </p:txBody>
        </p:sp>
        <p:sp>
          <p:nvSpPr>
            <p:cNvPr id="10" name="Rounded Rectangle 9">
              <a:extLst>
                <a:ext uri="{FF2B5EF4-FFF2-40B4-BE49-F238E27FC236}">
                  <a16:creationId xmlns:a16="http://schemas.microsoft.com/office/drawing/2014/main" id="{52A31299-B063-C344-B356-2FB49FF2ACA8}"/>
                </a:ext>
              </a:extLst>
            </p:cNvPr>
            <p:cNvSpPr/>
            <p:nvPr/>
          </p:nvSpPr>
          <p:spPr>
            <a:xfrm>
              <a:off x="5027838" y="4043216"/>
              <a:ext cx="13716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API Standards (Bulletin 2U)</a:t>
              </a:r>
            </a:p>
          </p:txBody>
        </p:sp>
        <p:sp>
          <p:nvSpPr>
            <p:cNvPr id="11" name="Rounded Rectangle 10">
              <a:extLst>
                <a:ext uri="{FF2B5EF4-FFF2-40B4-BE49-F238E27FC236}">
                  <a16:creationId xmlns:a16="http://schemas.microsoft.com/office/drawing/2014/main" id="{8A92696E-A75C-1247-89EA-34BC5AE11C94}"/>
                </a:ext>
              </a:extLst>
            </p:cNvPr>
            <p:cNvSpPr/>
            <p:nvPr/>
          </p:nvSpPr>
          <p:spPr>
            <a:xfrm>
              <a:off x="5027838" y="1016453"/>
              <a:ext cx="1371600"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Aerodynamic loads</a:t>
              </a:r>
            </a:p>
          </p:txBody>
        </p:sp>
        <p:sp>
          <p:nvSpPr>
            <p:cNvPr id="12" name="Rounded Rectangle 11">
              <a:extLst>
                <a:ext uri="{FF2B5EF4-FFF2-40B4-BE49-F238E27FC236}">
                  <a16:creationId xmlns:a16="http://schemas.microsoft.com/office/drawing/2014/main" id="{D8B7EA4C-09FA-ED48-B34A-370A57B6E62D}"/>
                </a:ext>
              </a:extLst>
            </p:cNvPr>
            <p:cNvSpPr/>
            <p:nvPr/>
          </p:nvSpPr>
          <p:spPr>
            <a:xfrm>
              <a:off x="8346520" y="3013660"/>
              <a:ext cx="1371600" cy="914400"/>
            </a:xfrm>
            <a:prstGeom prst="roundRect">
              <a:avLst/>
            </a:prstGeom>
          </p:spPr>
          <p:style>
            <a:lnRef idx="1">
              <a:schemeClr val="accent4"/>
            </a:lnRef>
            <a:fillRef idx="2">
              <a:schemeClr val="accent4"/>
            </a:fillRef>
            <a:effectRef idx="1">
              <a:schemeClr val="accent4"/>
            </a:effectRef>
            <a:fontRef idx="minor">
              <a:schemeClr val="dk1"/>
            </a:fontRef>
          </p:style>
          <p:txBody>
            <a:bodyPr lIns="45720" rIns="45720" rtlCol="0" anchor="ctr"/>
            <a:lstStyle/>
            <a:p>
              <a:pPr algn="ctr"/>
              <a:r>
                <a:rPr lang="en-US" sz="1400" b="1" dirty="0"/>
                <a:t>Substructure outputs and constraints</a:t>
              </a:r>
            </a:p>
          </p:txBody>
        </p:sp>
        <p:cxnSp>
          <p:nvCxnSpPr>
            <p:cNvPr id="13" name="Elbow Connector 12">
              <a:extLst>
                <a:ext uri="{FF2B5EF4-FFF2-40B4-BE49-F238E27FC236}">
                  <a16:creationId xmlns:a16="http://schemas.microsoft.com/office/drawing/2014/main" id="{3F6C64DD-91D7-D64F-84D5-7B87F7B2DE90}"/>
                </a:ext>
              </a:extLst>
            </p:cNvPr>
            <p:cNvCxnSpPr>
              <a:cxnSpLocks/>
              <a:stCxn id="32" idx="0"/>
              <a:endCxn id="11" idx="1"/>
            </p:cNvCxnSpPr>
            <p:nvPr/>
          </p:nvCxnSpPr>
          <p:spPr>
            <a:xfrm rot="5400000" flipH="1" flipV="1">
              <a:off x="4145474" y="1367691"/>
              <a:ext cx="776401" cy="988327"/>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40E9CB1A-30CC-1148-B7CA-F79655B8EF9D}"/>
                </a:ext>
              </a:extLst>
            </p:cNvPr>
            <p:cNvCxnSpPr>
              <a:cxnSpLocks/>
              <a:stCxn id="32" idx="2"/>
              <a:endCxn id="8" idx="1"/>
            </p:cNvCxnSpPr>
            <p:nvPr/>
          </p:nvCxnSpPr>
          <p:spPr>
            <a:xfrm rot="16200000" flipH="1">
              <a:off x="4137787" y="2601444"/>
              <a:ext cx="791774" cy="988327"/>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7C479777-F76E-B34B-9840-05C05DC5E139}"/>
                </a:ext>
              </a:extLst>
            </p:cNvPr>
            <p:cNvCxnSpPr>
              <a:cxnSpLocks/>
              <a:stCxn id="32" idx="2"/>
              <a:endCxn id="10" idx="1"/>
            </p:cNvCxnSpPr>
            <p:nvPr/>
          </p:nvCxnSpPr>
          <p:spPr>
            <a:xfrm rot="16200000" flipH="1">
              <a:off x="3633327" y="3105904"/>
              <a:ext cx="1800695" cy="988327"/>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E09ABB-91A5-4048-AB6B-17E29DF069E4}"/>
                </a:ext>
              </a:extLst>
            </p:cNvPr>
            <p:cNvCxnSpPr>
              <a:cxnSpLocks/>
              <a:stCxn id="6" idx="3"/>
              <a:endCxn id="32" idx="1"/>
            </p:cNvCxnSpPr>
            <p:nvPr/>
          </p:nvCxnSpPr>
          <p:spPr>
            <a:xfrm flipV="1">
              <a:off x="3047265" y="2474888"/>
              <a:ext cx="306446" cy="768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12EC7C-CDFE-1B44-9660-568503D0E18A}"/>
                </a:ext>
              </a:extLst>
            </p:cNvPr>
            <p:cNvCxnSpPr>
              <a:cxnSpLocks/>
              <a:stCxn id="5" idx="3"/>
              <a:endCxn id="8" idx="1"/>
            </p:cNvCxnSpPr>
            <p:nvPr/>
          </p:nvCxnSpPr>
          <p:spPr>
            <a:xfrm>
              <a:off x="3047265" y="3491495"/>
              <a:ext cx="1980573" cy="0"/>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F23B0EF-4F9C-1746-AD4F-56D0D8511797}"/>
                </a:ext>
              </a:extLst>
            </p:cNvPr>
            <p:cNvCxnSpPr>
              <a:cxnSpLocks/>
              <a:stCxn id="5" idx="3"/>
              <a:endCxn id="11" idx="1"/>
            </p:cNvCxnSpPr>
            <p:nvPr/>
          </p:nvCxnSpPr>
          <p:spPr>
            <a:xfrm flipV="1">
              <a:off x="3047265" y="1473653"/>
              <a:ext cx="1980573" cy="2017842"/>
            </a:xfrm>
            <a:prstGeom prst="bentConnector3">
              <a:avLst>
                <a:gd name="adj1" fmla="val 50000"/>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E5BA65E-49E9-2440-8702-75D8EB3E25F4}"/>
                </a:ext>
              </a:extLst>
            </p:cNvPr>
            <p:cNvCxnSpPr>
              <a:cxnSpLocks/>
              <a:stCxn id="5" idx="3"/>
              <a:endCxn id="10" idx="1"/>
            </p:cNvCxnSpPr>
            <p:nvPr/>
          </p:nvCxnSpPr>
          <p:spPr>
            <a:xfrm>
              <a:off x="3047265" y="3491495"/>
              <a:ext cx="1980573" cy="1008921"/>
            </a:xfrm>
            <a:prstGeom prst="bentConnector3">
              <a:avLst>
                <a:gd name="adj1" fmla="val 50000"/>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8B113AF-5747-FA4B-B6E2-E3A081E2B1A6}"/>
                </a:ext>
              </a:extLst>
            </p:cNvPr>
            <p:cNvCxnSpPr>
              <a:cxnSpLocks/>
              <a:stCxn id="10" idx="3"/>
              <a:endCxn id="12" idx="2"/>
            </p:cNvCxnSpPr>
            <p:nvPr/>
          </p:nvCxnSpPr>
          <p:spPr>
            <a:xfrm flipV="1">
              <a:off x="6399438" y="3928060"/>
              <a:ext cx="2632882" cy="572356"/>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60B9A12-6647-BE46-A2CA-8EC01B4ED2A7}"/>
                </a:ext>
              </a:extLst>
            </p:cNvPr>
            <p:cNvCxnSpPr>
              <a:cxnSpLocks/>
              <a:stCxn id="8" idx="3"/>
              <a:endCxn id="9" idx="2"/>
            </p:cNvCxnSpPr>
            <p:nvPr/>
          </p:nvCxnSpPr>
          <p:spPr>
            <a:xfrm flipV="1">
              <a:off x="6399438" y="2939774"/>
              <a:ext cx="1224174" cy="551721"/>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FF49D787-7517-1E40-B83D-36761A122648}"/>
                </a:ext>
              </a:extLst>
            </p:cNvPr>
            <p:cNvCxnSpPr>
              <a:cxnSpLocks/>
              <a:stCxn id="11" idx="3"/>
              <a:endCxn id="9" idx="0"/>
            </p:cNvCxnSpPr>
            <p:nvPr/>
          </p:nvCxnSpPr>
          <p:spPr>
            <a:xfrm>
              <a:off x="6399438" y="1473653"/>
              <a:ext cx="1224174" cy="551721"/>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16C8AE1-49F5-3745-BA8E-BAF21AE17AE6}"/>
                </a:ext>
              </a:extLst>
            </p:cNvPr>
            <p:cNvCxnSpPr>
              <a:cxnSpLocks/>
              <a:stCxn id="9" idx="3"/>
              <a:endCxn id="12" idx="0"/>
            </p:cNvCxnSpPr>
            <p:nvPr/>
          </p:nvCxnSpPr>
          <p:spPr>
            <a:xfrm>
              <a:off x="8309412" y="2482574"/>
              <a:ext cx="722908" cy="531086"/>
            </a:xfrm>
            <a:prstGeom prst="bentConnector2">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717CCA-858C-7A47-B7B9-A13E9068A1E3}"/>
                </a:ext>
              </a:extLst>
            </p:cNvPr>
            <p:cNvCxnSpPr>
              <a:cxnSpLocks/>
              <a:stCxn id="7" idx="3"/>
              <a:endCxn id="9" idx="1"/>
            </p:cNvCxnSpPr>
            <p:nvPr/>
          </p:nvCxnSpPr>
          <p:spPr>
            <a:xfrm>
              <a:off x="6399438" y="2482574"/>
              <a:ext cx="538374" cy="0"/>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3097614-F8AD-7B46-8AF5-1BCA7ED499F6}"/>
                </a:ext>
              </a:extLst>
            </p:cNvPr>
            <p:cNvSpPr txBox="1"/>
            <p:nvPr/>
          </p:nvSpPr>
          <p:spPr>
            <a:xfrm>
              <a:off x="3725849" y="996611"/>
              <a:ext cx="1297150" cy="400110"/>
            </a:xfrm>
            <a:prstGeom prst="rect">
              <a:avLst/>
            </a:prstGeom>
            <a:noFill/>
          </p:spPr>
          <p:txBody>
            <a:bodyPr wrap="none" rtlCol="0">
              <a:spAutoFit/>
            </a:bodyPr>
            <a:lstStyle/>
            <a:p>
              <a:r>
                <a:rPr lang="en-US" sz="2000" b="1" i="1" u="sng" dirty="0" err="1">
                  <a:solidFill>
                    <a:schemeClr val="accent2"/>
                  </a:solidFill>
                </a:rPr>
                <a:t>FloatingSE</a:t>
              </a:r>
              <a:endParaRPr lang="en-US" sz="2000" b="1" i="1" u="sng" dirty="0">
                <a:solidFill>
                  <a:schemeClr val="accent2"/>
                </a:solidFill>
              </a:endParaRPr>
            </a:p>
          </p:txBody>
        </p:sp>
        <p:sp>
          <p:nvSpPr>
            <p:cNvPr id="26" name="TextBox 25">
              <a:extLst>
                <a:ext uri="{FF2B5EF4-FFF2-40B4-BE49-F238E27FC236}">
                  <a16:creationId xmlns:a16="http://schemas.microsoft.com/office/drawing/2014/main" id="{F2774CAF-EFB9-5B41-A1F6-5618AB2B443B}"/>
                </a:ext>
              </a:extLst>
            </p:cNvPr>
            <p:cNvSpPr txBox="1"/>
            <p:nvPr/>
          </p:nvSpPr>
          <p:spPr>
            <a:xfrm>
              <a:off x="1789903" y="3948695"/>
              <a:ext cx="1181734" cy="369332"/>
            </a:xfrm>
            <a:prstGeom prst="rect">
              <a:avLst/>
            </a:prstGeom>
            <a:noFill/>
          </p:spPr>
          <p:txBody>
            <a:bodyPr wrap="none" rtlCol="0">
              <a:spAutoFit/>
            </a:bodyPr>
            <a:lstStyle/>
            <a:p>
              <a:r>
                <a:rPr lang="en-US" b="1" i="1" dirty="0">
                  <a:solidFill>
                    <a:schemeClr val="accent3"/>
                  </a:solidFill>
                </a:rPr>
                <a:t>User Input</a:t>
              </a:r>
            </a:p>
          </p:txBody>
        </p:sp>
        <p:sp>
          <p:nvSpPr>
            <p:cNvPr id="27" name="TextBox 26">
              <a:extLst>
                <a:ext uri="{FF2B5EF4-FFF2-40B4-BE49-F238E27FC236}">
                  <a16:creationId xmlns:a16="http://schemas.microsoft.com/office/drawing/2014/main" id="{D8A991F2-8C4C-364D-8FE7-CB839D331B77}"/>
                </a:ext>
              </a:extLst>
            </p:cNvPr>
            <p:cNvSpPr txBox="1"/>
            <p:nvPr/>
          </p:nvSpPr>
          <p:spPr>
            <a:xfrm>
              <a:off x="9123760" y="2671145"/>
              <a:ext cx="864339" cy="369332"/>
            </a:xfrm>
            <a:prstGeom prst="rect">
              <a:avLst/>
            </a:prstGeom>
            <a:noFill/>
          </p:spPr>
          <p:txBody>
            <a:bodyPr wrap="none" rtlCol="0">
              <a:spAutoFit/>
            </a:bodyPr>
            <a:lstStyle/>
            <a:p>
              <a:r>
                <a:rPr lang="en-US" b="1" i="1" dirty="0">
                  <a:solidFill>
                    <a:schemeClr val="accent4"/>
                  </a:solidFill>
                </a:rPr>
                <a:t>Output</a:t>
              </a:r>
            </a:p>
          </p:txBody>
        </p:sp>
        <p:cxnSp>
          <p:nvCxnSpPr>
            <p:cNvPr id="28" name="Straight Arrow Connector 27">
              <a:extLst>
                <a:ext uri="{FF2B5EF4-FFF2-40B4-BE49-F238E27FC236}">
                  <a16:creationId xmlns:a16="http://schemas.microsoft.com/office/drawing/2014/main" id="{5171E002-BB7A-244B-AD94-2F23A3F2D869}"/>
                </a:ext>
              </a:extLst>
            </p:cNvPr>
            <p:cNvCxnSpPr>
              <a:cxnSpLocks/>
              <a:stCxn id="8" idx="3"/>
              <a:endCxn id="12" idx="1"/>
            </p:cNvCxnSpPr>
            <p:nvPr/>
          </p:nvCxnSpPr>
          <p:spPr>
            <a:xfrm flipV="1">
              <a:off x="6399438" y="3470860"/>
              <a:ext cx="1947082" cy="20635"/>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0AB070F9-8E68-6F4C-8123-B97D4A624894}"/>
                </a:ext>
              </a:extLst>
            </p:cNvPr>
            <p:cNvCxnSpPr>
              <a:cxnSpLocks/>
              <a:stCxn id="7" idx="3"/>
              <a:endCxn id="12" idx="1"/>
            </p:cNvCxnSpPr>
            <p:nvPr/>
          </p:nvCxnSpPr>
          <p:spPr>
            <a:xfrm>
              <a:off x="6399438" y="2482574"/>
              <a:ext cx="1947082" cy="988286"/>
            </a:xfrm>
            <a:prstGeom prst="bentConnector3">
              <a:avLst>
                <a:gd name="adj1" fmla="val 15969"/>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B1436F1-E9E0-4846-8EE0-35FE984CFAFB}"/>
                </a:ext>
              </a:extLst>
            </p:cNvPr>
            <p:cNvCxnSpPr>
              <a:cxnSpLocks/>
              <a:stCxn id="5" idx="3"/>
              <a:endCxn id="7" idx="1"/>
            </p:cNvCxnSpPr>
            <p:nvPr/>
          </p:nvCxnSpPr>
          <p:spPr>
            <a:xfrm flipV="1">
              <a:off x="3047265" y="2482574"/>
              <a:ext cx="1980573" cy="1008921"/>
            </a:xfrm>
            <a:prstGeom prst="bentConnector3">
              <a:avLst>
                <a:gd name="adj1" fmla="val 50000"/>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CD0E0B-EAFB-AC40-A6AD-8A37FAE15E21}"/>
                </a:ext>
              </a:extLst>
            </p:cNvPr>
            <p:cNvCxnSpPr>
              <a:cxnSpLocks/>
              <a:stCxn id="32" idx="3"/>
              <a:endCxn id="7" idx="1"/>
            </p:cNvCxnSpPr>
            <p:nvPr/>
          </p:nvCxnSpPr>
          <p:spPr>
            <a:xfrm>
              <a:off x="4725311" y="2474888"/>
              <a:ext cx="302527" cy="768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C3C8A72A-52B3-794A-9044-05BDBC416489}"/>
                </a:ext>
              </a:extLst>
            </p:cNvPr>
            <p:cNvSpPr/>
            <p:nvPr/>
          </p:nvSpPr>
          <p:spPr>
            <a:xfrm>
              <a:off x="3353711" y="2250054"/>
              <a:ext cx="1371600" cy="4496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45720" rIns="45720" rtlCol="0" anchor="ctr"/>
            <a:lstStyle/>
            <a:p>
              <a:pPr algn="ctr"/>
              <a:r>
                <a:rPr lang="en-US" sz="1400" b="1" dirty="0"/>
                <a:t>Discretization</a:t>
              </a:r>
            </a:p>
          </p:txBody>
        </p:sp>
      </p:grpSp>
    </p:spTree>
    <p:extLst>
      <p:ext uri="{BB962C8B-B14F-4D97-AF65-F5344CB8AC3E}">
        <p14:creationId xmlns:p14="http://schemas.microsoft.com/office/powerpoint/2010/main" val="1360004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0760D-DF0C-4C41-B10F-41D4B297D570}"/>
              </a:ext>
            </a:extLst>
          </p:cNvPr>
          <p:cNvSpPr>
            <a:spLocks noGrp="1"/>
          </p:cNvSpPr>
          <p:nvPr>
            <p:ph type="body" sz="quarter" idx="10"/>
          </p:nvPr>
        </p:nvSpPr>
        <p:spPr/>
        <p:txBody>
          <a:bodyPr/>
          <a:lstStyle/>
          <a:p>
            <a:r>
              <a:rPr lang="en-US" dirty="0"/>
              <a:t>Model Set-Up</a:t>
            </a:r>
          </a:p>
        </p:txBody>
      </p:sp>
      <p:sp>
        <p:nvSpPr>
          <p:cNvPr id="3" name="Text Placeholder 2">
            <a:extLst>
              <a:ext uri="{FF2B5EF4-FFF2-40B4-BE49-F238E27FC236}">
                <a16:creationId xmlns:a16="http://schemas.microsoft.com/office/drawing/2014/main" id="{B14FC178-EC34-BA43-952D-F39AC6541ACA}"/>
              </a:ext>
            </a:extLst>
          </p:cNvPr>
          <p:cNvSpPr>
            <a:spLocks noGrp="1"/>
          </p:cNvSpPr>
          <p:nvPr>
            <p:ph type="body" sz="quarter" idx="11"/>
          </p:nvPr>
        </p:nvSpPr>
        <p:spPr/>
        <p:txBody>
          <a:bodyPr/>
          <a:lstStyle/>
          <a:p>
            <a:endParaRPr lang="en-US"/>
          </a:p>
        </p:txBody>
      </p:sp>
      <p:sp>
        <p:nvSpPr>
          <p:cNvPr id="6" name="Text Placeholder 1">
            <a:extLst>
              <a:ext uri="{FF2B5EF4-FFF2-40B4-BE49-F238E27FC236}">
                <a16:creationId xmlns:a16="http://schemas.microsoft.com/office/drawing/2014/main" id="{88F0E069-E5FD-4341-9C51-9AB6E01C2B21}"/>
              </a:ext>
            </a:extLst>
          </p:cNvPr>
          <p:cNvSpPr txBox="1">
            <a:spLocks/>
          </p:cNvSpPr>
          <p:nvPr/>
        </p:nvSpPr>
        <p:spPr>
          <a:xfrm>
            <a:off x="5477038" y="297180"/>
            <a:ext cx="3485257" cy="451485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179388" indent="-179388" algn="l" defTabSz="457200" rtl="0" eaLnBrk="1" latinLnBrk="0" hangingPunct="1">
              <a:spcBef>
                <a:spcPct val="20000"/>
              </a:spcBef>
              <a:buFont typeface="Arial"/>
              <a:buChar char="•"/>
              <a:tabLst/>
              <a:defRPr sz="2000" b="1" kern="1200">
                <a:solidFill>
                  <a:schemeClr val="tx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tx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tx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tx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1"/>
                </a:solidFill>
              </a:rPr>
              <a:t>Outline</a:t>
            </a:r>
          </a:p>
          <a:p>
            <a:r>
              <a:rPr lang="en-US" dirty="0"/>
              <a:t>Motivation and Approach</a:t>
            </a:r>
          </a:p>
          <a:p>
            <a:pPr lvl="1"/>
            <a:endParaRPr lang="en-US" dirty="0"/>
          </a:p>
          <a:p>
            <a:r>
              <a:rPr lang="en-US" dirty="0">
                <a:highlight>
                  <a:srgbClr val="FFFF00"/>
                </a:highlight>
              </a:rPr>
              <a:t>Model Set-Up</a:t>
            </a:r>
          </a:p>
          <a:p>
            <a:pPr lvl="1"/>
            <a:endParaRPr lang="en-US" dirty="0"/>
          </a:p>
          <a:p>
            <a:r>
              <a:rPr lang="en-US" dirty="0"/>
              <a:t>Design Evaluation</a:t>
            </a:r>
          </a:p>
          <a:p>
            <a:pPr lvl="1"/>
            <a:endParaRPr lang="en-US" dirty="0"/>
          </a:p>
          <a:p>
            <a:r>
              <a:rPr lang="en-US" dirty="0"/>
              <a:t>Conceptual Design Optimization and Sensitivity Study</a:t>
            </a:r>
          </a:p>
          <a:p>
            <a:pPr lvl="1"/>
            <a:endParaRPr lang="en-US" dirty="0"/>
          </a:p>
          <a:p>
            <a:r>
              <a:rPr lang="en-US" dirty="0"/>
              <a:t>Conclusions</a:t>
            </a:r>
          </a:p>
        </p:txBody>
      </p:sp>
    </p:spTree>
    <p:extLst>
      <p:ext uri="{BB962C8B-B14F-4D97-AF65-F5344CB8AC3E}">
        <p14:creationId xmlns:p14="http://schemas.microsoft.com/office/powerpoint/2010/main" val="2134852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42C9FBC-159C-1B43-993E-D57C9987261A}"/>
              </a:ext>
            </a:extLst>
          </p:cNvPr>
          <p:cNvGrpSpPr/>
          <p:nvPr/>
        </p:nvGrpSpPr>
        <p:grpSpPr>
          <a:xfrm>
            <a:off x="5823109" y="836253"/>
            <a:ext cx="3226778" cy="4238869"/>
            <a:chOff x="5823109" y="836253"/>
            <a:chExt cx="3226778" cy="4238869"/>
          </a:xfrm>
        </p:grpSpPr>
        <p:grpSp>
          <p:nvGrpSpPr>
            <p:cNvPr id="6" name="Group 5">
              <a:extLst>
                <a:ext uri="{FF2B5EF4-FFF2-40B4-BE49-F238E27FC236}">
                  <a16:creationId xmlns:a16="http://schemas.microsoft.com/office/drawing/2014/main" id="{B8BA865D-C83D-2647-ACF9-0F258F3468C4}"/>
                </a:ext>
              </a:extLst>
            </p:cNvPr>
            <p:cNvGrpSpPr/>
            <p:nvPr/>
          </p:nvGrpSpPr>
          <p:grpSpPr>
            <a:xfrm>
              <a:off x="5823109" y="836253"/>
              <a:ext cx="2831359" cy="4238869"/>
              <a:chOff x="214633" y="820496"/>
              <a:chExt cx="2831359" cy="4238869"/>
            </a:xfrm>
          </p:grpSpPr>
          <p:grpSp>
            <p:nvGrpSpPr>
              <p:cNvPr id="9" name="Group 8">
                <a:extLst>
                  <a:ext uri="{FF2B5EF4-FFF2-40B4-BE49-F238E27FC236}">
                    <a16:creationId xmlns:a16="http://schemas.microsoft.com/office/drawing/2014/main" id="{5E164064-2081-8A44-A528-3AD868B33ED2}"/>
                  </a:ext>
                </a:extLst>
              </p:cNvPr>
              <p:cNvGrpSpPr/>
              <p:nvPr/>
            </p:nvGrpSpPr>
            <p:grpSpPr>
              <a:xfrm>
                <a:off x="362710" y="2974533"/>
                <a:ext cx="1281759" cy="2084832"/>
                <a:chOff x="6157932" y="799382"/>
                <a:chExt cx="1281759" cy="2084832"/>
              </a:xfrm>
            </p:grpSpPr>
            <p:pic>
              <p:nvPicPr>
                <p:cNvPr id="10" name="Picture 9">
                  <a:extLst>
                    <a:ext uri="{FF2B5EF4-FFF2-40B4-BE49-F238E27FC236}">
                      <a16:creationId xmlns:a16="http://schemas.microsoft.com/office/drawing/2014/main" id="{AF5BFE44-5B2A-4640-BF01-EB2AABF328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57932" y="799382"/>
                  <a:ext cx="1281759" cy="208483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971C61F-4DCB-6A4C-A8DD-82C6CB3E709F}"/>
                    </a:ext>
                  </a:extLst>
                </p:cNvPr>
                <p:cNvSpPr txBox="1"/>
                <p:nvPr/>
              </p:nvSpPr>
              <p:spPr>
                <a:xfrm>
                  <a:off x="6364498" y="799382"/>
                  <a:ext cx="858288" cy="338554"/>
                </a:xfrm>
                <a:prstGeom prst="rect">
                  <a:avLst/>
                </a:prstGeom>
                <a:noFill/>
              </p:spPr>
              <p:txBody>
                <a:bodyPr wrap="square" lIns="0" tIns="0" rIns="0" bIns="0" rtlCol="0">
                  <a:spAutoFit/>
                </a:bodyPr>
                <a:lstStyle/>
                <a:p>
                  <a:r>
                    <a:rPr lang="en-US" sz="1100" b="1" dirty="0" err="1">
                      <a:solidFill>
                        <a:schemeClr val="bg1"/>
                      </a:solidFill>
                    </a:rPr>
                    <a:t>saitec</a:t>
                  </a:r>
                  <a:r>
                    <a:rPr lang="en-US" sz="1100" b="1" dirty="0">
                      <a:solidFill>
                        <a:schemeClr val="bg1"/>
                      </a:solidFill>
                    </a:rPr>
                    <a:t> offshore</a:t>
                  </a:r>
                </a:p>
                <a:p>
                  <a:r>
                    <a:rPr lang="en-US" sz="1100" b="1" dirty="0">
                      <a:solidFill>
                        <a:schemeClr val="bg1"/>
                      </a:solidFill>
                    </a:rPr>
                    <a:t>SATH</a:t>
                  </a:r>
                </a:p>
              </p:txBody>
            </p:sp>
          </p:grpSp>
          <p:grpSp>
            <p:nvGrpSpPr>
              <p:cNvPr id="15" name="Group 14">
                <a:extLst>
                  <a:ext uri="{FF2B5EF4-FFF2-40B4-BE49-F238E27FC236}">
                    <a16:creationId xmlns:a16="http://schemas.microsoft.com/office/drawing/2014/main" id="{DD931ADE-1222-2B47-A351-3DB1638F9B91}"/>
                  </a:ext>
                </a:extLst>
              </p:cNvPr>
              <p:cNvGrpSpPr>
                <a:grpSpLocks noChangeAspect="1"/>
              </p:cNvGrpSpPr>
              <p:nvPr/>
            </p:nvGrpSpPr>
            <p:grpSpPr>
              <a:xfrm>
                <a:off x="214633" y="820496"/>
                <a:ext cx="981437" cy="2086170"/>
                <a:chOff x="506423" y="1045146"/>
                <a:chExt cx="1400839" cy="2977664"/>
              </a:xfrm>
              <a:effectLst>
                <a:outerShdw blurRad="50800" dist="38100" dir="5400000" algn="t" rotWithShape="0">
                  <a:prstClr val="black">
                    <a:alpha val="40000"/>
                  </a:prstClr>
                </a:outerShdw>
              </a:effectLst>
            </p:grpSpPr>
            <p:pic>
              <p:nvPicPr>
                <p:cNvPr id="18" name="Picture 17">
                  <a:extLst>
                    <a:ext uri="{FF2B5EF4-FFF2-40B4-BE49-F238E27FC236}">
                      <a16:creationId xmlns:a16="http://schemas.microsoft.com/office/drawing/2014/main" id="{C2DEF136-9859-F247-A110-383793C66A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6423" y="1045146"/>
                  <a:ext cx="1400839" cy="2936600"/>
                </a:xfrm>
                <a:prstGeom prst="rect">
                  <a:avLst/>
                </a:prstGeom>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DB322841-C24D-494C-AF44-8EB56A830DAE}"/>
                    </a:ext>
                  </a:extLst>
                </p:cNvPr>
                <p:cNvSpPr txBox="1"/>
                <p:nvPr/>
              </p:nvSpPr>
              <p:spPr>
                <a:xfrm>
                  <a:off x="649167" y="3781195"/>
                  <a:ext cx="1162315" cy="241615"/>
                </a:xfrm>
                <a:prstGeom prst="rect">
                  <a:avLst/>
                </a:prstGeom>
                <a:noFill/>
              </p:spPr>
              <p:txBody>
                <a:bodyPr wrap="none" lIns="0" tIns="0" rIns="0" bIns="0" rtlCol="0">
                  <a:spAutoFit/>
                </a:bodyPr>
                <a:lstStyle/>
                <a:p>
                  <a:r>
                    <a:rPr lang="en-US" sz="1100" b="1" dirty="0">
                      <a:solidFill>
                        <a:schemeClr val="bg1"/>
                      </a:solidFill>
                    </a:rPr>
                    <a:t>SBM Offshore</a:t>
                  </a:r>
                </a:p>
              </p:txBody>
            </p:sp>
          </p:grpSp>
          <p:grpSp>
            <p:nvGrpSpPr>
              <p:cNvPr id="20" name="Group 19">
                <a:extLst>
                  <a:ext uri="{FF2B5EF4-FFF2-40B4-BE49-F238E27FC236}">
                    <a16:creationId xmlns:a16="http://schemas.microsoft.com/office/drawing/2014/main" id="{216FC376-0DBF-BC44-B6A2-52A25057C01E}"/>
                  </a:ext>
                </a:extLst>
              </p:cNvPr>
              <p:cNvGrpSpPr>
                <a:grpSpLocks noChangeAspect="1"/>
              </p:cNvGrpSpPr>
              <p:nvPr/>
            </p:nvGrpSpPr>
            <p:grpSpPr>
              <a:xfrm>
                <a:off x="1309905" y="846824"/>
                <a:ext cx="1062670" cy="2057400"/>
                <a:chOff x="4327571" y="1044567"/>
                <a:chExt cx="1700828" cy="3292911"/>
              </a:xfrm>
              <a:effectLst>
                <a:outerShdw blurRad="50800" dist="38100" dir="5400000" algn="t" rotWithShape="0">
                  <a:prstClr val="black">
                    <a:alpha val="40000"/>
                  </a:prstClr>
                </a:outerShdw>
              </a:effectLst>
            </p:grpSpPr>
            <p:pic>
              <p:nvPicPr>
                <p:cNvPr id="21" name="Picture 20">
                  <a:extLst>
                    <a:ext uri="{FF2B5EF4-FFF2-40B4-BE49-F238E27FC236}">
                      <a16:creationId xmlns:a16="http://schemas.microsoft.com/office/drawing/2014/main" id="{891D0E62-6754-984E-BE5A-1ADC62C667B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27571" y="1044567"/>
                  <a:ext cx="1700828" cy="3292911"/>
                </a:xfrm>
                <a:prstGeom prst="rect">
                  <a:avLst/>
                </a:prstGeom>
                <a:effectLst>
                  <a:outerShdw blurRad="50800" dist="38100" dir="5400000" algn="t" rotWithShape="0">
                    <a:prstClr val="black">
                      <a:alpha val="40000"/>
                    </a:prstClr>
                  </a:outerShdw>
                </a:effectLst>
              </p:spPr>
            </p:pic>
            <p:sp>
              <p:nvSpPr>
                <p:cNvPr id="22" name="TextBox 21">
                  <a:extLst>
                    <a:ext uri="{FF2B5EF4-FFF2-40B4-BE49-F238E27FC236}">
                      <a16:creationId xmlns:a16="http://schemas.microsoft.com/office/drawing/2014/main" id="{2E8ACB41-DD7C-6540-86D3-60D0F17E05C0}"/>
                    </a:ext>
                  </a:extLst>
                </p:cNvPr>
                <p:cNvSpPr txBox="1"/>
                <p:nvPr/>
              </p:nvSpPr>
              <p:spPr>
                <a:xfrm>
                  <a:off x="4439091" y="3433595"/>
                  <a:ext cx="1105793" cy="812794"/>
                </a:xfrm>
                <a:prstGeom prst="rect">
                  <a:avLst/>
                </a:prstGeom>
                <a:noFill/>
              </p:spPr>
              <p:txBody>
                <a:bodyPr wrap="none" lIns="0" tIns="0" rIns="0" bIns="0" rtlCol="0">
                  <a:spAutoFit/>
                </a:bodyPr>
                <a:lstStyle/>
                <a:p>
                  <a:r>
                    <a:rPr lang="en-US" sz="1100" b="1" dirty="0" err="1">
                      <a:solidFill>
                        <a:schemeClr val="bg1"/>
                      </a:solidFill>
                    </a:rPr>
                    <a:t>Aerodyn</a:t>
                  </a:r>
                  <a:endParaRPr lang="en-US" sz="1100" b="1" dirty="0">
                    <a:solidFill>
                      <a:schemeClr val="bg1"/>
                    </a:solidFill>
                  </a:endParaRPr>
                </a:p>
                <a:p>
                  <a:r>
                    <a:rPr lang="en-US" sz="1100" b="1" dirty="0">
                      <a:solidFill>
                        <a:schemeClr val="bg1"/>
                      </a:solidFill>
                    </a:rPr>
                    <a:t>Engineering</a:t>
                  </a:r>
                </a:p>
                <a:p>
                  <a:r>
                    <a:rPr lang="en-US" sz="1100" b="1" dirty="0">
                      <a:solidFill>
                        <a:schemeClr val="bg1"/>
                      </a:solidFill>
                    </a:rPr>
                    <a:t>SCD nezzy</a:t>
                  </a:r>
                </a:p>
              </p:txBody>
            </p:sp>
          </p:grpSp>
          <p:grpSp>
            <p:nvGrpSpPr>
              <p:cNvPr id="23" name="Group 22">
                <a:extLst>
                  <a:ext uri="{FF2B5EF4-FFF2-40B4-BE49-F238E27FC236}">
                    <a16:creationId xmlns:a16="http://schemas.microsoft.com/office/drawing/2014/main" id="{E05DD1BE-80CC-9248-8FDB-147EAE665515}"/>
                  </a:ext>
                </a:extLst>
              </p:cNvPr>
              <p:cNvGrpSpPr>
                <a:grpSpLocks noChangeAspect="1"/>
              </p:cNvGrpSpPr>
              <p:nvPr/>
            </p:nvGrpSpPr>
            <p:grpSpPr>
              <a:xfrm>
                <a:off x="1857930" y="2984955"/>
                <a:ext cx="1188062" cy="2074410"/>
                <a:chOff x="357562" y="5202733"/>
                <a:chExt cx="1803862" cy="3149625"/>
              </a:xfrm>
            </p:grpSpPr>
            <p:pic>
              <p:nvPicPr>
                <p:cNvPr id="24" name="Picture 23">
                  <a:extLst>
                    <a:ext uri="{FF2B5EF4-FFF2-40B4-BE49-F238E27FC236}">
                      <a16:creationId xmlns:a16="http://schemas.microsoft.com/office/drawing/2014/main" id="{4E240DD4-C9DB-C549-8ACA-ADD0B5E53EE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7562" y="5202733"/>
                  <a:ext cx="1803862" cy="3123799"/>
                </a:xfrm>
                <a:prstGeom prst="rect">
                  <a:avLst/>
                </a:prstGeom>
              </p:spPr>
            </p:pic>
            <p:sp>
              <p:nvSpPr>
                <p:cNvPr id="25" name="TextBox 24">
                  <a:extLst>
                    <a:ext uri="{FF2B5EF4-FFF2-40B4-BE49-F238E27FC236}">
                      <a16:creationId xmlns:a16="http://schemas.microsoft.com/office/drawing/2014/main" id="{F93DDBFE-27AD-054F-8A05-D2EB3ABEF2E8}"/>
                    </a:ext>
                  </a:extLst>
                </p:cNvPr>
                <p:cNvSpPr txBox="1"/>
                <p:nvPr/>
              </p:nvSpPr>
              <p:spPr>
                <a:xfrm>
                  <a:off x="1522808" y="8095341"/>
                  <a:ext cx="610903" cy="257017"/>
                </a:xfrm>
                <a:prstGeom prst="rect">
                  <a:avLst/>
                </a:prstGeom>
                <a:noFill/>
              </p:spPr>
              <p:txBody>
                <a:bodyPr wrap="none" lIns="0" tIns="0" rIns="0" bIns="0" rtlCol="0">
                  <a:spAutoFit/>
                </a:bodyPr>
                <a:lstStyle/>
                <a:p>
                  <a:r>
                    <a:rPr lang="en-US" sz="1100" b="1" dirty="0">
                      <a:solidFill>
                        <a:schemeClr val="bg1"/>
                      </a:solidFill>
                    </a:rPr>
                    <a:t>EOLink</a:t>
                  </a:r>
                </a:p>
              </p:txBody>
            </p:sp>
          </p:grpSp>
        </p:grpSp>
        <p:grpSp>
          <p:nvGrpSpPr>
            <p:cNvPr id="28" name="Group 27">
              <a:extLst>
                <a:ext uri="{FF2B5EF4-FFF2-40B4-BE49-F238E27FC236}">
                  <a16:creationId xmlns:a16="http://schemas.microsoft.com/office/drawing/2014/main" id="{FA627A6C-8A82-3846-A1D0-91231109547A}"/>
                </a:ext>
              </a:extLst>
            </p:cNvPr>
            <p:cNvGrpSpPr>
              <a:grpSpLocks noChangeAspect="1"/>
            </p:cNvGrpSpPr>
            <p:nvPr/>
          </p:nvGrpSpPr>
          <p:grpSpPr>
            <a:xfrm>
              <a:off x="8067749" y="902947"/>
              <a:ext cx="982138" cy="2057400"/>
              <a:chOff x="11314423" y="3107488"/>
              <a:chExt cx="1454314" cy="3046525"/>
            </a:xfrm>
            <a:effectLst>
              <a:outerShdw blurRad="50800" dist="38100" dir="5400000" algn="t" rotWithShape="0">
                <a:prstClr val="black">
                  <a:alpha val="40000"/>
                </a:prstClr>
              </a:outerShdw>
            </a:effectLst>
          </p:grpSpPr>
          <p:pic>
            <p:nvPicPr>
              <p:cNvPr id="29" name="Picture 28">
                <a:extLst>
                  <a:ext uri="{FF2B5EF4-FFF2-40B4-BE49-F238E27FC236}">
                    <a16:creationId xmlns:a16="http://schemas.microsoft.com/office/drawing/2014/main" id="{8ECC15C6-DD7D-0A40-B9AB-420065467E4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314423" y="3107488"/>
                <a:ext cx="1454314" cy="3046525"/>
              </a:xfrm>
              <a:prstGeom prst="rect">
                <a:avLst/>
              </a:prstGeom>
            </p:spPr>
          </p:pic>
          <p:sp>
            <p:nvSpPr>
              <p:cNvPr id="30" name="TextBox 29">
                <a:extLst>
                  <a:ext uri="{FF2B5EF4-FFF2-40B4-BE49-F238E27FC236}">
                    <a16:creationId xmlns:a16="http://schemas.microsoft.com/office/drawing/2014/main" id="{37FE3598-781C-A446-B20F-2E4105B3F1F7}"/>
                  </a:ext>
                </a:extLst>
              </p:cNvPr>
              <p:cNvSpPr txBox="1"/>
              <p:nvPr/>
            </p:nvSpPr>
            <p:spPr>
              <a:xfrm>
                <a:off x="11350746" y="3107488"/>
                <a:ext cx="846817" cy="501319"/>
              </a:xfrm>
              <a:prstGeom prst="rect">
                <a:avLst/>
              </a:prstGeom>
              <a:noFill/>
            </p:spPr>
            <p:txBody>
              <a:bodyPr wrap="square" lIns="0" tIns="0" rIns="0" bIns="0" rtlCol="0">
                <a:spAutoFit/>
              </a:bodyPr>
              <a:lstStyle/>
              <a:p>
                <a:r>
                  <a:rPr lang="en-US" sz="1100" b="1" dirty="0"/>
                  <a:t>Stiesdal TetraSpar</a:t>
                </a:r>
              </a:p>
            </p:txBody>
          </p:sp>
        </p:grpSp>
      </p:grpSp>
      <p:sp>
        <p:nvSpPr>
          <p:cNvPr id="2" name="Title 1"/>
          <p:cNvSpPr>
            <a:spLocks noGrp="1"/>
          </p:cNvSpPr>
          <p:nvPr>
            <p:ph type="title"/>
          </p:nvPr>
        </p:nvSpPr>
        <p:spPr>
          <a:xfrm>
            <a:off x="457199" y="1"/>
            <a:ext cx="8236857" cy="776514"/>
          </a:xfrm>
        </p:spPr>
        <p:txBody>
          <a:bodyPr>
            <a:normAutofit fontScale="90000"/>
          </a:bodyPr>
          <a:lstStyle/>
          <a:p>
            <a:r>
              <a:rPr lang="en-US" dirty="0"/>
              <a:t>Geometry design in </a:t>
            </a:r>
            <a:r>
              <a:rPr lang="en-US" dirty="0" err="1"/>
              <a:t>FloatingSE</a:t>
            </a:r>
            <a:r>
              <a:rPr lang="en-US" dirty="0"/>
              <a:t> is intended to be generic enough to describe any geometry</a:t>
            </a:r>
          </a:p>
        </p:txBody>
      </p:sp>
      <p:grpSp>
        <p:nvGrpSpPr>
          <p:cNvPr id="7" name="Group 6">
            <a:extLst>
              <a:ext uri="{FF2B5EF4-FFF2-40B4-BE49-F238E27FC236}">
                <a16:creationId xmlns:a16="http://schemas.microsoft.com/office/drawing/2014/main" id="{7645C3EB-6C92-0243-9597-83A2CFB064E8}"/>
              </a:ext>
            </a:extLst>
          </p:cNvPr>
          <p:cNvGrpSpPr/>
          <p:nvPr/>
        </p:nvGrpSpPr>
        <p:grpSpPr>
          <a:xfrm>
            <a:off x="190136" y="836253"/>
            <a:ext cx="5554980" cy="4153553"/>
            <a:chOff x="3481976" y="805942"/>
            <a:chExt cx="5554980" cy="4153553"/>
          </a:xfrm>
        </p:grpSpPr>
        <p:grpSp>
          <p:nvGrpSpPr>
            <p:cNvPr id="4" name="Group 3">
              <a:extLst>
                <a:ext uri="{FF2B5EF4-FFF2-40B4-BE49-F238E27FC236}">
                  <a16:creationId xmlns:a16="http://schemas.microsoft.com/office/drawing/2014/main" id="{F63EA313-D203-1C42-A39F-AA14DC7B6CC4}"/>
                </a:ext>
              </a:extLst>
            </p:cNvPr>
            <p:cNvGrpSpPr>
              <a:grpSpLocks noChangeAspect="1"/>
            </p:cNvGrpSpPr>
            <p:nvPr/>
          </p:nvGrpSpPr>
          <p:grpSpPr>
            <a:xfrm>
              <a:off x="3481976" y="805942"/>
              <a:ext cx="5554980" cy="4153553"/>
              <a:chOff x="609600" y="1555858"/>
              <a:chExt cx="6426334" cy="4805082"/>
            </a:xfrm>
          </p:grpSpPr>
          <p:pic>
            <p:nvPicPr>
              <p:cNvPr id="33" name="Picture 2" descr="C:\Users\wmusial\AppData\Local\Microsoft\Windows\Temporary Internet Files\Content.Outlook\OX75BYEO\58730_Offshore_Wind_Comparison.png"/>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34" r="-34" b="-96"/>
              <a:stretch/>
            </p:blipFill>
            <p:spPr bwMode="auto">
              <a:xfrm>
                <a:off x="609600" y="1555858"/>
                <a:ext cx="6426334" cy="4805082"/>
              </a:xfrm>
              <a:prstGeom prst="rect">
                <a:avLst/>
              </a:prstGeom>
              <a:solidFill>
                <a:schemeClr val="tx1">
                  <a:lumMod val="50000"/>
                </a:schemeClr>
              </a:solidFill>
            </p:spPr>
          </p:pic>
          <p:sp>
            <p:nvSpPr>
              <p:cNvPr id="3" name="TextBox 2">
                <a:extLst>
                  <a:ext uri="{FF2B5EF4-FFF2-40B4-BE49-F238E27FC236}">
                    <a16:creationId xmlns:a16="http://schemas.microsoft.com/office/drawing/2014/main" id="{762D6F18-040B-3343-954F-F34503AE126E}"/>
                  </a:ext>
                </a:extLst>
              </p:cNvPr>
              <p:cNvSpPr txBox="1"/>
              <p:nvPr/>
            </p:nvSpPr>
            <p:spPr>
              <a:xfrm>
                <a:off x="1850333" y="5392173"/>
                <a:ext cx="330093" cy="213633"/>
              </a:xfrm>
              <a:prstGeom prst="rect">
                <a:avLst/>
              </a:prstGeom>
              <a:noFill/>
            </p:spPr>
            <p:txBody>
              <a:bodyPr wrap="none" lIns="0" tIns="0" rIns="0" bIns="0" rtlCol="0">
                <a:spAutoFit/>
              </a:bodyPr>
              <a:lstStyle/>
              <a:p>
                <a:r>
                  <a:rPr lang="en-US" sz="1200" b="1" dirty="0">
                    <a:solidFill>
                      <a:schemeClr val="bg1"/>
                    </a:solidFill>
                  </a:rPr>
                  <a:t>Spar</a:t>
                </a:r>
              </a:p>
            </p:txBody>
          </p:sp>
          <p:sp>
            <p:nvSpPr>
              <p:cNvPr id="16" name="TextBox 15">
                <a:extLst>
                  <a:ext uri="{FF2B5EF4-FFF2-40B4-BE49-F238E27FC236}">
                    <a16:creationId xmlns:a16="http://schemas.microsoft.com/office/drawing/2014/main" id="{A118CCF3-67C0-1A4A-AF47-4EECAC5E064A}"/>
                  </a:ext>
                </a:extLst>
              </p:cNvPr>
              <p:cNvSpPr txBox="1"/>
              <p:nvPr/>
            </p:nvSpPr>
            <p:spPr>
              <a:xfrm>
                <a:off x="3099812" y="4597913"/>
                <a:ext cx="1264439" cy="213633"/>
              </a:xfrm>
              <a:prstGeom prst="rect">
                <a:avLst/>
              </a:prstGeom>
              <a:noFill/>
            </p:spPr>
            <p:txBody>
              <a:bodyPr wrap="none" lIns="0" tIns="0" rIns="0" bIns="0" rtlCol="0">
                <a:spAutoFit/>
              </a:bodyPr>
              <a:lstStyle/>
              <a:p>
                <a:r>
                  <a:rPr lang="en-US" sz="1200" b="1" dirty="0">
                    <a:solidFill>
                      <a:schemeClr val="bg1"/>
                    </a:solidFill>
                  </a:rPr>
                  <a:t>Semisubmersible</a:t>
                </a:r>
              </a:p>
            </p:txBody>
          </p:sp>
          <p:sp>
            <p:nvSpPr>
              <p:cNvPr id="17" name="TextBox 16">
                <a:extLst>
                  <a:ext uri="{FF2B5EF4-FFF2-40B4-BE49-F238E27FC236}">
                    <a16:creationId xmlns:a16="http://schemas.microsoft.com/office/drawing/2014/main" id="{10D303FC-7B3B-7640-AF2B-8418E67389C7}"/>
                  </a:ext>
                </a:extLst>
              </p:cNvPr>
              <p:cNvSpPr txBox="1"/>
              <p:nvPr/>
            </p:nvSpPr>
            <p:spPr>
              <a:xfrm>
                <a:off x="5166933" y="4813357"/>
                <a:ext cx="1286261" cy="427266"/>
              </a:xfrm>
              <a:prstGeom prst="rect">
                <a:avLst/>
              </a:prstGeom>
              <a:noFill/>
            </p:spPr>
            <p:txBody>
              <a:bodyPr wrap="square" lIns="0" tIns="0" rIns="0" bIns="0" rtlCol="0">
                <a:spAutoFit/>
              </a:bodyPr>
              <a:lstStyle/>
              <a:p>
                <a:pPr algn="ctr"/>
                <a:r>
                  <a:rPr lang="en-US" sz="1200" b="1" dirty="0">
                    <a:solidFill>
                      <a:schemeClr val="bg1"/>
                    </a:solidFill>
                  </a:rPr>
                  <a:t>Tension leg platform </a:t>
                </a:r>
              </a:p>
            </p:txBody>
          </p:sp>
        </p:grpSp>
        <p:sp>
          <p:nvSpPr>
            <p:cNvPr id="5" name="TextBox 4">
              <a:extLst>
                <a:ext uri="{FF2B5EF4-FFF2-40B4-BE49-F238E27FC236}">
                  <a16:creationId xmlns:a16="http://schemas.microsoft.com/office/drawing/2014/main" id="{C168B134-9DF3-CA4B-9464-8A5A920F65E3}"/>
                </a:ext>
              </a:extLst>
            </p:cNvPr>
            <p:cNvSpPr txBox="1"/>
            <p:nvPr/>
          </p:nvSpPr>
          <p:spPr>
            <a:xfrm>
              <a:off x="3522457" y="4805607"/>
              <a:ext cx="1812997" cy="153888"/>
            </a:xfrm>
            <a:prstGeom prst="rect">
              <a:avLst/>
            </a:prstGeom>
            <a:noFill/>
          </p:spPr>
          <p:txBody>
            <a:bodyPr wrap="none" lIns="0" tIns="0" rIns="0" bIns="0" rtlCol="0">
              <a:spAutoFit/>
            </a:bodyPr>
            <a:lstStyle/>
            <a:p>
              <a:r>
                <a:rPr lang="en-US" sz="1000" b="1" i="1" dirty="0">
                  <a:solidFill>
                    <a:schemeClr val="bg1"/>
                  </a:solidFill>
                </a:rPr>
                <a:t>Illustration by Joshua Bauer, NREL</a:t>
              </a:r>
            </a:p>
          </p:txBody>
        </p:sp>
      </p:grpSp>
      <p:sp>
        <p:nvSpPr>
          <p:cNvPr id="8" name="TextBox 7">
            <a:extLst>
              <a:ext uri="{FF2B5EF4-FFF2-40B4-BE49-F238E27FC236}">
                <a16:creationId xmlns:a16="http://schemas.microsoft.com/office/drawing/2014/main" id="{10A507DE-4207-D042-9C4B-D7F0959F4171}"/>
              </a:ext>
            </a:extLst>
          </p:cNvPr>
          <p:cNvSpPr txBox="1"/>
          <p:nvPr/>
        </p:nvSpPr>
        <p:spPr>
          <a:xfrm>
            <a:off x="1598588" y="836253"/>
            <a:ext cx="2812693" cy="369332"/>
          </a:xfrm>
          <a:prstGeom prst="rect">
            <a:avLst/>
          </a:prstGeom>
          <a:noFill/>
        </p:spPr>
        <p:txBody>
          <a:bodyPr wrap="none" rtlCol="0">
            <a:spAutoFit/>
          </a:bodyPr>
          <a:lstStyle/>
          <a:p>
            <a:r>
              <a:rPr lang="en-US" b="1" u="sng" dirty="0">
                <a:solidFill>
                  <a:schemeClr val="accent5"/>
                </a:solidFill>
              </a:rPr>
              <a:t>Classic “Archetype” Designs</a:t>
            </a:r>
          </a:p>
        </p:txBody>
      </p:sp>
      <p:sp>
        <p:nvSpPr>
          <p:cNvPr id="27" name="TextBox 26">
            <a:extLst>
              <a:ext uri="{FF2B5EF4-FFF2-40B4-BE49-F238E27FC236}">
                <a16:creationId xmlns:a16="http://schemas.microsoft.com/office/drawing/2014/main" id="{FA0419F2-7B93-DF49-8979-FC1BA78BA91E}"/>
              </a:ext>
            </a:extLst>
          </p:cNvPr>
          <p:cNvSpPr txBox="1"/>
          <p:nvPr/>
        </p:nvSpPr>
        <p:spPr>
          <a:xfrm>
            <a:off x="6176140" y="762436"/>
            <a:ext cx="1976503" cy="369332"/>
          </a:xfrm>
          <a:prstGeom prst="rect">
            <a:avLst/>
          </a:prstGeom>
          <a:noFill/>
        </p:spPr>
        <p:txBody>
          <a:bodyPr wrap="none" rtlCol="0">
            <a:spAutoFit/>
          </a:bodyPr>
          <a:lstStyle/>
          <a:p>
            <a:r>
              <a:rPr lang="en-US" b="1" u="sng" dirty="0">
                <a:solidFill>
                  <a:schemeClr val="accent5"/>
                </a:solidFill>
              </a:rPr>
              <a:t>Innovative Designs</a:t>
            </a:r>
          </a:p>
        </p:txBody>
      </p:sp>
    </p:spTree>
    <p:extLst>
      <p:ext uri="{BB962C8B-B14F-4D97-AF65-F5344CB8AC3E}">
        <p14:creationId xmlns:p14="http://schemas.microsoft.com/office/powerpoint/2010/main" val="357255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7E4B1D6-E880-DF4D-BB9F-895F8068761B}"/>
              </a:ext>
            </a:extLst>
          </p:cNvPr>
          <p:cNvGrpSpPr/>
          <p:nvPr/>
        </p:nvGrpSpPr>
        <p:grpSpPr>
          <a:xfrm>
            <a:off x="2270555" y="407810"/>
            <a:ext cx="5152409" cy="4512891"/>
            <a:chOff x="171632" y="514994"/>
            <a:chExt cx="6869879" cy="6017188"/>
          </a:xfrm>
        </p:grpSpPr>
        <p:sp>
          <p:nvSpPr>
            <p:cNvPr id="2" name="Rectangle 1">
              <a:extLst>
                <a:ext uri="{FF2B5EF4-FFF2-40B4-BE49-F238E27FC236}">
                  <a16:creationId xmlns:a16="http://schemas.microsoft.com/office/drawing/2014/main" id="{E8F7E52A-4F1B-BF4A-A791-FA04D2E881C9}"/>
                </a:ext>
              </a:extLst>
            </p:cNvPr>
            <p:cNvSpPr/>
            <p:nvPr/>
          </p:nvSpPr>
          <p:spPr>
            <a:xfrm>
              <a:off x="3219896" y="3785227"/>
              <a:ext cx="294290" cy="1535668"/>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rapezoid 2">
              <a:extLst>
                <a:ext uri="{FF2B5EF4-FFF2-40B4-BE49-F238E27FC236}">
                  <a16:creationId xmlns:a16="http://schemas.microsoft.com/office/drawing/2014/main" id="{78E352DD-80DF-714B-8F95-DCC361C1A8C2}"/>
                </a:ext>
              </a:extLst>
            </p:cNvPr>
            <p:cNvSpPr/>
            <p:nvPr/>
          </p:nvSpPr>
          <p:spPr>
            <a:xfrm>
              <a:off x="3215745" y="3501447"/>
              <a:ext cx="303869" cy="283780"/>
            </a:xfrm>
            <a:prstGeom prst="trapezoid">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515566F0-D4FE-444D-B95A-4011BB8BFAFF}"/>
                </a:ext>
              </a:extLst>
            </p:cNvPr>
            <p:cNvSpPr/>
            <p:nvPr/>
          </p:nvSpPr>
          <p:spPr>
            <a:xfrm>
              <a:off x="3289955" y="3296047"/>
              <a:ext cx="155448" cy="18288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Trapezoid 22">
              <a:extLst>
                <a:ext uri="{FF2B5EF4-FFF2-40B4-BE49-F238E27FC236}">
                  <a16:creationId xmlns:a16="http://schemas.microsoft.com/office/drawing/2014/main" id="{51FDFC36-2E37-C142-8CF4-9969BEA8BF99}"/>
                </a:ext>
              </a:extLst>
            </p:cNvPr>
            <p:cNvSpPr/>
            <p:nvPr/>
          </p:nvSpPr>
          <p:spPr>
            <a:xfrm>
              <a:off x="3289955" y="3132058"/>
              <a:ext cx="155448" cy="152854"/>
            </a:xfrm>
            <a:prstGeom prst="trapezoid">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5" name="Straight Connector 24">
              <a:extLst>
                <a:ext uri="{FF2B5EF4-FFF2-40B4-BE49-F238E27FC236}">
                  <a16:creationId xmlns:a16="http://schemas.microsoft.com/office/drawing/2014/main" id="{D28A927D-D6CE-3E4D-8E63-68479E16A1B8}"/>
                </a:ext>
              </a:extLst>
            </p:cNvPr>
            <p:cNvCxnSpPr/>
            <p:nvPr/>
          </p:nvCxnSpPr>
          <p:spPr>
            <a:xfrm>
              <a:off x="714283" y="3478927"/>
              <a:ext cx="5623035"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29F654C-0F6E-BB44-8462-F32720B35BC1}"/>
                </a:ext>
              </a:extLst>
            </p:cNvPr>
            <p:cNvCxnSpPr/>
            <p:nvPr/>
          </p:nvCxnSpPr>
          <p:spPr>
            <a:xfrm>
              <a:off x="3514824" y="5336452"/>
              <a:ext cx="87808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D95DB12-3E7A-3A49-8B42-F7BF539D4D36}"/>
                </a:ext>
              </a:extLst>
            </p:cNvPr>
            <p:cNvCxnSpPr/>
            <p:nvPr/>
          </p:nvCxnSpPr>
          <p:spPr>
            <a:xfrm>
              <a:off x="2889693" y="3142000"/>
              <a:ext cx="457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4F96D36-533C-DA4D-B456-46FB346F2C54}"/>
                </a:ext>
              </a:extLst>
            </p:cNvPr>
            <p:cNvCxnSpPr/>
            <p:nvPr/>
          </p:nvCxnSpPr>
          <p:spPr>
            <a:xfrm>
              <a:off x="3168447" y="3121172"/>
              <a:ext cx="0" cy="35775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BEB65CE-2484-0E46-B667-F42D3AFEC6FD}"/>
                </a:ext>
              </a:extLst>
            </p:cNvPr>
            <p:cNvCxnSpPr>
              <a:cxnSpLocks/>
            </p:cNvCxnSpPr>
            <p:nvPr/>
          </p:nvCxnSpPr>
          <p:spPr>
            <a:xfrm flipH="1">
              <a:off x="4277290" y="3464459"/>
              <a:ext cx="0" cy="1871993"/>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B773E88-2964-8241-8469-396D8104ECB2}"/>
                </a:ext>
              </a:extLst>
            </p:cNvPr>
            <p:cNvCxnSpPr>
              <a:cxnSpLocks/>
            </p:cNvCxnSpPr>
            <p:nvPr/>
          </p:nvCxnSpPr>
          <p:spPr>
            <a:xfrm flipH="1">
              <a:off x="905715" y="3478927"/>
              <a:ext cx="0" cy="302847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4AC70022-B69C-8448-976E-74291FDED563}"/>
                </a:ext>
              </a:extLst>
            </p:cNvPr>
            <p:cNvCxnSpPr>
              <a:cxnSpLocks/>
            </p:cNvCxnSpPr>
            <p:nvPr/>
          </p:nvCxnSpPr>
          <p:spPr>
            <a:xfrm>
              <a:off x="2030804" y="1555369"/>
              <a:ext cx="0" cy="190909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1E544A1-558C-2D44-912A-A59F3BCBAFDE}"/>
                </a:ext>
              </a:extLst>
            </p:cNvPr>
            <p:cNvCxnSpPr>
              <a:cxnSpLocks/>
            </p:cNvCxnSpPr>
            <p:nvPr/>
          </p:nvCxnSpPr>
          <p:spPr>
            <a:xfrm flipH="1">
              <a:off x="2249153" y="514994"/>
              <a:ext cx="80691" cy="208689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1845349-F7BE-7041-9999-72501AC8CEC8}"/>
                </a:ext>
              </a:extLst>
            </p:cNvPr>
            <p:cNvCxnSpPr/>
            <p:nvPr/>
          </p:nvCxnSpPr>
          <p:spPr>
            <a:xfrm>
              <a:off x="2224147" y="2620393"/>
              <a:ext cx="7315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C300288-3E4F-9D44-9149-0D60E87B4540}"/>
                </a:ext>
              </a:extLst>
            </p:cNvPr>
            <p:cNvCxnSpPr/>
            <p:nvPr/>
          </p:nvCxnSpPr>
          <p:spPr>
            <a:xfrm>
              <a:off x="2224147" y="537513"/>
              <a:ext cx="7315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6B44187-50A9-EF4D-B58D-D3F50D92963E}"/>
                </a:ext>
              </a:extLst>
            </p:cNvPr>
            <p:cNvCxnSpPr>
              <a:cxnSpLocks/>
            </p:cNvCxnSpPr>
            <p:nvPr/>
          </p:nvCxnSpPr>
          <p:spPr>
            <a:xfrm>
              <a:off x="171632" y="6532182"/>
              <a:ext cx="6869879" cy="0"/>
            </a:xfrm>
            <a:prstGeom prst="line">
              <a:avLst/>
            </a:prstGeom>
            <a:ln w="57150">
              <a:solidFill>
                <a:schemeClr val="accent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5" name="Freeform 44">
              <a:extLst>
                <a:ext uri="{FF2B5EF4-FFF2-40B4-BE49-F238E27FC236}">
                  <a16:creationId xmlns:a16="http://schemas.microsoft.com/office/drawing/2014/main" id="{9F330C8B-F748-A143-B72B-D596EA2124EF}"/>
                </a:ext>
              </a:extLst>
            </p:cNvPr>
            <p:cNvSpPr/>
            <p:nvPr/>
          </p:nvSpPr>
          <p:spPr>
            <a:xfrm>
              <a:off x="1145207" y="3816756"/>
              <a:ext cx="2039007" cy="2712375"/>
            </a:xfrm>
            <a:custGeom>
              <a:avLst/>
              <a:gdLst>
                <a:gd name="connsiteX0" fmla="*/ 2039007 w 2039007"/>
                <a:gd name="connsiteY0" fmla="*/ 0 h 2755500"/>
                <a:gd name="connsiteX1" fmla="*/ 1114097 w 2039007"/>
                <a:gd name="connsiteY1" fmla="*/ 2406869 h 2755500"/>
                <a:gd name="connsiteX2" fmla="*/ 0 w 2039007"/>
                <a:gd name="connsiteY2" fmla="*/ 2690649 h 2755500"/>
                <a:gd name="connsiteX0" fmla="*/ 2039007 w 2039007"/>
                <a:gd name="connsiteY0" fmla="*/ 0 h 2714063"/>
                <a:gd name="connsiteX1" fmla="*/ 1250732 w 2039007"/>
                <a:gd name="connsiteY1" fmla="*/ 2196663 h 2714063"/>
                <a:gd name="connsiteX2" fmla="*/ 0 w 2039007"/>
                <a:gd name="connsiteY2" fmla="*/ 2690649 h 2714063"/>
                <a:gd name="connsiteX0" fmla="*/ 2039007 w 2039007"/>
                <a:gd name="connsiteY0" fmla="*/ 0 h 2712375"/>
                <a:gd name="connsiteX1" fmla="*/ 1250732 w 2039007"/>
                <a:gd name="connsiteY1" fmla="*/ 2196663 h 2712375"/>
                <a:gd name="connsiteX2" fmla="*/ 0 w 2039007"/>
                <a:gd name="connsiteY2" fmla="*/ 2690649 h 2712375"/>
              </a:gdLst>
              <a:ahLst/>
              <a:cxnLst>
                <a:cxn ang="0">
                  <a:pos x="connsiteX0" y="connsiteY0"/>
                </a:cxn>
                <a:cxn ang="0">
                  <a:pos x="connsiteX1" y="connsiteY1"/>
                </a:cxn>
                <a:cxn ang="0">
                  <a:pos x="connsiteX2" y="connsiteY2"/>
                </a:cxn>
              </a:cxnLst>
              <a:rect l="l" t="t" r="r" b="b"/>
              <a:pathLst>
                <a:path w="2039007" h="2712375">
                  <a:moveTo>
                    <a:pt x="2039007" y="0"/>
                  </a:moveTo>
                  <a:cubicBezTo>
                    <a:pt x="1746469" y="979213"/>
                    <a:pt x="1548525" y="1769242"/>
                    <a:pt x="1250732" y="2196663"/>
                  </a:cubicBezTo>
                  <a:cubicBezTo>
                    <a:pt x="952939" y="2624084"/>
                    <a:pt x="387131" y="2772980"/>
                    <a:pt x="0" y="2690649"/>
                  </a:cubicBezTo>
                </a:path>
              </a:pathLst>
            </a:custGeom>
            <a:noFill/>
            <a:ln w="285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Freeform 45">
              <a:extLst>
                <a:ext uri="{FF2B5EF4-FFF2-40B4-BE49-F238E27FC236}">
                  <a16:creationId xmlns:a16="http://schemas.microsoft.com/office/drawing/2014/main" id="{B34C76F5-6325-2144-8DB1-9A55B75D8DCE}"/>
                </a:ext>
              </a:extLst>
            </p:cNvPr>
            <p:cNvSpPr/>
            <p:nvPr/>
          </p:nvSpPr>
          <p:spPr>
            <a:xfrm flipH="1">
              <a:off x="3567489" y="3797825"/>
              <a:ext cx="2039007" cy="2712375"/>
            </a:xfrm>
            <a:custGeom>
              <a:avLst/>
              <a:gdLst>
                <a:gd name="connsiteX0" fmla="*/ 2039007 w 2039007"/>
                <a:gd name="connsiteY0" fmla="*/ 0 h 2755500"/>
                <a:gd name="connsiteX1" fmla="*/ 1114097 w 2039007"/>
                <a:gd name="connsiteY1" fmla="*/ 2406869 h 2755500"/>
                <a:gd name="connsiteX2" fmla="*/ 0 w 2039007"/>
                <a:gd name="connsiteY2" fmla="*/ 2690649 h 2755500"/>
                <a:gd name="connsiteX0" fmla="*/ 2039007 w 2039007"/>
                <a:gd name="connsiteY0" fmla="*/ 0 h 2714063"/>
                <a:gd name="connsiteX1" fmla="*/ 1250732 w 2039007"/>
                <a:gd name="connsiteY1" fmla="*/ 2196663 h 2714063"/>
                <a:gd name="connsiteX2" fmla="*/ 0 w 2039007"/>
                <a:gd name="connsiteY2" fmla="*/ 2690649 h 2714063"/>
                <a:gd name="connsiteX0" fmla="*/ 2039007 w 2039007"/>
                <a:gd name="connsiteY0" fmla="*/ 0 h 2712375"/>
                <a:gd name="connsiteX1" fmla="*/ 1250732 w 2039007"/>
                <a:gd name="connsiteY1" fmla="*/ 2196663 h 2712375"/>
                <a:gd name="connsiteX2" fmla="*/ 0 w 2039007"/>
                <a:gd name="connsiteY2" fmla="*/ 2690649 h 2712375"/>
              </a:gdLst>
              <a:ahLst/>
              <a:cxnLst>
                <a:cxn ang="0">
                  <a:pos x="connsiteX0" y="connsiteY0"/>
                </a:cxn>
                <a:cxn ang="0">
                  <a:pos x="connsiteX1" y="connsiteY1"/>
                </a:cxn>
                <a:cxn ang="0">
                  <a:pos x="connsiteX2" y="connsiteY2"/>
                </a:cxn>
              </a:cxnLst>
              <a:rect l="l" t="t" r="r" b="b"/>
              <a:pathLst>
                <a:path w="2039007" h="2712375">
                  <a:moveTo>
                    <a:pt x="2039007" y="0"/>
                  </a:moveTo>
                  <a:cubicBezTo>
                    <a:pt x="1746469" y="979213"/>
                    <a:pt x="1548525" y="1769242"/>
                    <a:pt x="1250732" y="2196663"/>
                  </a:cubicBezTo>
                  <a:cubicBezTo>
                    <a:pt x="952939" y="2624084"/>
                    <a:pt x="387131" y="2772980"/>
                    <a:pt x="0" y="2690649"/>
                  </a:cubicBezTo>
                </a:path>
              </a:pathLst>
            </a:custGeom>
            <a:noFill/>
            <a:ln w="285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Trapezoid 46">
              <a:extLst>
                <a:ext uri="{FF2B5EF4-FFF2-40B4-BE49-F238E27FC236}">
                  <a16:creationId xmlns:a16="http://schemas.microsoft.com/office/drawing/2014/main" id="{9066562C-69B6-C744-8E5C-1D58BFB2EB62}"/>
                </a:ext>
              </a:extLst>
            </p:cNvPr>
            <p:cNvSpPr/>
            <p:nvPr/>
          </p:nvSpPr>
          <p:spPr>
            <a:xfrm>
              <a:off x="3326599" y="1628660"/>
              <a:ext cx="91440" cy="1508760"/>
            </a:xfrm>
            <a:prstGeom prst="trapezoid">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8C59B6CA-72F1-134D-87BE-A83F1E1E84AE}"/>
                </a:ext>
              </a:extLst>
            </p:cNvPr>
            <p:cNvSpPr/>
            <p:nvPr/>
          </p:nvSpPr>
          <p:spPr>
            <a:xfrm>
              <a:off x="3047675" y="1492307"/>
              <a:ext cx="439768" cy="137160"/>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Oval 48">
              <a:extLst>
                <a:ext uri="{FF2B5EF4-FFF2-40B4-BE49-F238E27FC236}">
                  <a16:creationId xmlns:a16="http://schemas.microsoft.com/office/drawing/2014/main" id="{B9281E52-521C-6E46-8A74-00614B8F395A}"/>
                </a:ext>
              </a:extLst>
            </p:cNvPr>
            <p:cNvSpPr/>
            <p:nvPr/>
          </p:nvSpPr>
          <p:spPr>
            <a:xfrm>
              <a:off x="2931971" y="1514994"/>
              <a:ext cx="91440" cy="91440"/>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Oval 49">
              <a:extLst>
                <a:ext uri="{FF2B5EF4-FFF2-40B4-BE49-F238E27FC236}">
                  <a16:creationId xmlns:a16="http://schemas.microsoft.com/office/drawing/2014/main" id="{DE124B58-D169-574E-9733-3C2BAA18B1E0}"/>
                </a:ext>
              </a:extLst>
            </p:cNvPr>
            <p:cNvSpPr/>
            <p:nvPr/>
          </p:nvSpPr>
          <p:spPr>
            <a:xfrm rot="206327">
              <a:off x="2924136" y="1634676"/>
              <a:ext cx="63062" cy="984712"/>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Oval 50">
              <a:extLst>
                <a:ext uri="{FF2B5EF4-FFF2-40B4-BE49-F238E27FC236}">
                  <a16:creationId xmlns:a16="http://schemas.microsoft.com/office/drawing/2014/main" id="{43E4EB2B-A24F-F541-95C6-5357CF7185B2}"/>
                </a:ext>
              </a:extLst>
            </p:cNvPr>
            <p:cNvSpPr/>
            <p:nvPr/>
          </p:nvSpPr>
          <p:spPr>
            <a:xfrm rot="21393673" flipH="1">
              <a:off x="2939636" y="538518"/>
              <a:ext cx="63062" cy="984712"/>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ight Arrow 52">
              <a:extLst>
                <a:ext uri="{FF2B5EF4-FFF2-40B4-BE49-F238E27FC236}">
                  <a16:creationId xmlns:a16="http://schemas.microsoft.com/office/drawing/2014/main" id="{B7C08631-CC5A-4248-BAF7-D9ACD5A389FC}"/>
                </a:ext>
              </a:extLst>
            </p:cNvPr>
            <p:cNvSpPr/>
            <p:nvPr/>
          </p:nvSpPr>
          <p:spPr>
            <a:xfrm>
              <a:off x="1365226" y="1912605"/>
              <a:ext cx="519896" cy="14892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5" name="Straight Arrow Connector 54">
              <a:extLst>
                <a:ext uri="{FF2B5EF4-FFF2-40B4-BE49-F238E27FC236}">
                  <a16:creationId xmlns:a16="http://schemas.microsoft.com/office/drawing/2014/main" id="{4AE5CEA4-9055-064C-8141-ABFB582BCA40}"/>
                </a:ext>
              </a:extLst>
            </p:cNvPr>
            <p:cNvCxnSpPr/>
            <p:nvPr/>
          </p:nvCxnSpPr>
          <p:spPr>
            <a:xfrm>
              <a:off x="714283" y="1464875"/>
              <a:ext cx="557048"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A4E25B8-F496-1B48-A443-F70FF330D214}"/>
                </a:ext>
              </a:extLst>
            </p:cNvPr>
            <p:cNvCxnSpPr/>
            <p:nvPr/>
          </p:nvCxnSpPr>
          <p:spPr>
            <a:xfrm>
              <a:off x="714283" y="1564075"/>
              <a:ext cx="557048"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CA12A1CD-C9A0-084C-A8A0-1B7081DBEE39}"/>
                </a:ext>
              </a:extLst>
            </p:cNvPr>
            <p:cNvCxnSpPr/>
            <p:nvPr/>
          </p:nvCxnSpPr>
          <p:spPr>
            <a:xfrm>
              <a:off x="714283" y="1663274"/>
              <a:ext cx="557048"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AF7D872F-69F7-D941-A700-95DD9BB876AC}"/>
                </a:ext>
              </a:extLst>
            </p:cNvPr>
            <p:cNvCxnSpPr/>
            <p:nvPr/>
          </p:nvCxnSpPr>
          <p:spPr>
            <a:xfrm>
              <a:off x="1623791" y="3622449"/>
              <a:ext cx="557048"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7CA99A13-51F7-6143-901A-A425AE5F1EE5}"/>
                </a:ext>
              </a:extLst>
            </p:cNvPr>
            <p:cNvCxnSpPr/>
            <p:nvPr/>
          </p:nvCxnSpPr>
          <p:spPr>
            <a:xfrm>
              <a:off x="1623791" y="3694217"/>
              <a:ext cx="411480"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BD953765-FF16-3F45-A733-C11CB17EC37B}"/>
                </a:ext>
              </a:extLst>
            </p:cNvPr>
            <p:cNvCxnSpPr/>
            <p:nvPr/>
          </p:nvCxnSpPr>
          <p:spPr>
            <a:xfrm>
              <a:off x="1623791" y="3765984"/>
              <a:ext cx="274320"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1" name="Freeform 60">
              <a:extLst>
                <a:ext uri="{FF2B5EF4-FFF2-40B4-BE49-F238E27FC236}">
                  <a16:creationId xmlns:a16="http://schemas.microsoft.com/office/drawing/2014/main" id="{0A910C9D-B216-D549-AF7D-96694A187BF1}"/>
                </a:ext>
              </a:extLst>
            </p:cNvPr>
            <p:cNvSpPr/>
            <p:nvPr/>
          </p:nvSpPr>
          <p:spPr>
            <a:xfrm>
              <a:off x="1148935" y="3333106"/>
              <a:ext cx="525518" cy="252713"/>
            </a:xfrm>
            <a:custGeom>
              <a:avLst/>
              <a:gdLst>
                <a:gd name="connsiteX0" fmla="*/ 0 w 525518"/>
                <a:gd name="connsiteY0" fmla="*/ 220893 h 252713"/>
                <a:gd name="connsiteX1" fmla="*/ 136635 w 525518"/>
                <a:gd name="connsiteY1" fmla="*/ 176 h 252713"/>
                <a:gd name="connsiteX2" fmla="*/ 283780 w 525518"/>
                <a:gd name="connsiteY2" fmla="*/ 252424 h 252713"/>
                <a:gd name="connsiteX3" fmla="*/ 409904 w 525518"/>
                <a:gd name="connsiteY3" fmla="*/ 52727 h 252713"/>
                <a:gd name="connsiteX4" fmla="*/ 525518 w 525518"/>
                <a:gd name="connsiteY4" fmla="*/ 157831 h 25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18" h="252713">
                  <a:moveTo>
                    <a:pt x="0" y="220893"/>
                  </a:moveTo>
                  <a:cubicBezTo>
                    <a:pt x="44669" y="107907"/>
                    <a:pt x="89338" y="-5079"/>
                    <a:pt x="136635" y="176"/>
                  </a:cubicBezTo>
                  <a:cubicBezTo>
                    <a:pt x="183932" y="5431"/>
                    <a:pt x="238235" y="243666"/>
                    <a:pt x="283780" y="252424"/>
                  </a:cubicBezTo>
                  <a:cubicBezTo>
                    <a:pt x="329325" y="261182"/>
                    <a:pt x="369614" y="68492"/>
                    <a:pt x="409904" y="52727"/>
                  </a:cubicBezTo>
                  <a:cubicBezTo>
                    <a:pt x="450194" y="36962"/>
                    <a:pt x="487856" y="97396"/>
                    <a:pt x="525518" y="157831"/>
                  </a:cubicBezTo>
                </a:path>
              </a:pathLst>
            </a:custGeom>
            <a:noFill/>
            <a:ln w="19050">
              <a:solidFill>
                <a:schemeClr val="accent1"/>
              </a:solidFill>
              <a:prstDash val="sysDash"/>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accent1">
                    <a:lumMod val="50000"/>
                  </a:schemeClr>
                </a:solidFill>
              </a:endParaRPr>
            </a:p>
          </p:txBody>
        </p:sp>
        <p:sp>
          <p:nvSpPr>
            <p:cNvPr id="62" name="TextBox 61">
              <a:extLst>
                <a:ext uri="{FF2B5EF4-FFF2-40B4-BE49-F238E27FC236}">
                  <a16:creationId xmlns:a16="http://schemas.microsoft.com/office/drawing/2014/main" id="{A35C3580-5F3E-F34A-A7AB-F1F7D877B150}"/>
                </a:ext>
              </a:extLst>
            </p:cNvPr>
            <p:cNvSpPr txBox="1"/>
            <p:nvPr/>
          </p:nvSpPr>
          <p:spPr>
            <a:xfrm>
              <a:off x="1145207" y="1110786"/>
              <a:ext cx="998137" cy="184665"/>
            </a:xfrm>
            <a:prstGeom prst="rect">
              <a:avLst/>
            </a:prstGeom>
            <a:noFill/>
            <a:effectLst/>
          </p:spPr>
          <p:txBody>
            <a:bodyPr wrap="none" lIns="0" tIns="0" rIns="0" bIns="0" rtlCol="0">
              <a:spAutoFit/>
            </a:bodyPr>
            <a:lstStyle/>
            <a:p>
              <a:r>
                <a:rPr lang="en-US" sz="900" b="1" dirty="0"/>
                <a:t>Rotor Diameter</a:t>
              </a:r>
            </a:p>
          </p:txBody>
        </p:sp>
        <p:sp>
          <p:nvSpPr>
            <p:cNvPr id="63" name="TextBox 62">
              <a:extLst>
                <a:ext uri="{FF2B5EF4-FFF2-40B4-BE49-F238E27FC236}">
                  <a16:creationId xmlns:a16="http://schemas.microsoft.com/office/drawing/2014/main" id="{C7EB8190-518F-E74B-AA54-A8196E85B566}"/>
                </a:ext>
              </a:extLst>
            </p:cNvPr>
            <p:cNvSpPr txBox="1"/>
            <p:nvPr/>
          </p:nvSpPr>
          <p:spPr>
            <a:xfrm>
              <a:off x="268233" y="1463514"/>
              <a:ext cx="344112" cy="184665"/>
            </a:xfrm>
            <a:prstGeom prst="rect">
              <a:avLst/>
            </a:prstGeom>
            <a:noFill/>
            <a:effectLst/>
          </p:spPr>
          <p:txBody>
            <a:bodyPr wrap="none" lIns="0" tIns="0" rIns="0" bIns="0" rtlCol="0">
              <a:spAutoFit/>
            </a:bodyPr>
            <a:lstStyle/>
            <a:p>
              <a:r>
                <a:rPr lang="en-US" sz="900" b="1" dirty="0"/>
                <a:t>Wind</a:t>
              </a:r>
            </a:p>
          </p:txBody>
        </p:sp>
        <p:sp>
          <p:nvSpPr>
            <p:cNvPr id="64" name="TextBox 63">
              <a:extLst>
                <a:ext uri="{FF2B5EF4-FFF2-40B4-BE49-F238E27FC236}">
                  <a16:creationId xmlns:a16="http://schemas.microsoft.com/office/drawing/2014/main" id="{7DBDA927-3333-794C-B595-139D54F33A05}"/>
                </a:ext>
              </a:extLst>
            </p:cNvPr>
            <p:cNvSpPr txBox="1"/>
            <p:nvPr/>
          </p:nvSpPr>
          <p:spPr>
            <a:xfrm>
              <a:off x="1151889" y="2478526"/>
              <a:ext cx="718145" cy="184665"/>
            </a:xfrm>
            <a:prstGeom prst="rect">
              <a:avLst/>
            </a:prstGeom>
            <a:noFill/>
            <a:effectLst/>
          </p:spPr>
          <p:txBody>
            <a:bodyPr wrap="none" lIns="0" tIns="0" rIns="0" bIns="0" rtlCol="0">
              <a:spAutoFit/>
            </a:bodyPr>
            <a:lstStyle/>
            <a:p>
              <a:r>
                <a:rPr lang="en-US" sz="900" b="1" dirty="0"/>
                <a:t>Hub Height</a:t>
              </a:r>
            </a:p>
          </p:txBody>
        </p:sp>
        <p:sp>
          <p:nvSpPr>
            <p:cNvPr id="65" name="TextBox 64">
              <a:extLst>
                <a:ext uri="{FF2B5EF4-FFF2-40B4-BE49-F238E27FC236}">
                  <a16:creationId xmlns:a16="http://schemas.microsoft.com/office/drawing/2014/main" id="{02F12091-A94D-5B42-900D-9D017ED262AB}"/>
                </a:ext>
              </a:extLst>
            </p:cNvPr>
            <p:cNvSpPr txBox="1"/>
            <p:nvPr/>
          </p:nvSpPr>
          <p:spPr>
            <a:xfrm>
              <a:off x="4098474" y="3240773"/>
              <a:ext cx="1105004" cy="184665"/>
            </a:xfrm>
            <a:prstGeom prst="rect">
              <a:avLst/>
            </a:prstGeom>
            <a:noFill/>
            <a:effectLst/>
          </p:spPr>
          <p:txBody>
            <a:bodyPr wrap="none" lIns="0" tIns="0" rIns="0" bIns="0" rtlCol="0">
              <a:spAutoFit/>
            </a:bodyPr>
            <a:lstStyle/>
            <a:p>
              <a:r>
                <a:rPr lang="en-US" sz="900" b="1" dirty="0"/>
                <a:t>Mean Water Line</a:t>
              </a:r>
            </a:p>
          </p:txBody>
        </p:sp>
        <p:sp>
          <p:nvSpPr>
            <p:cNvPr id="66" name="TextBox 65">
              <a:extLst>
                <a:ext uri="{FF2B5EF4-FFF2-40B4-BE49-F238E27FC236}">
                  <a16:creationId xmlns:a16="http://schemas.microsoft.com/office/drawing/2014/main" id="{808502B9-D1CC-D84D-878A-A945E7E611CE}"/>
                </a:ext>
              </a:extLst>
            </p:cNvPr>
            <p:cNvSpPr txBox="1"/>
            <p:nvPr/>
          </p:nvSpPr>
          <p:spPr>
            <a:xfrm>
              <a:off x="1272561" y="3084821"/>
              <a:ext cx="365485" cy="184665"/>
            </a:xfrm>
            <a:prstGeom prst="rect">
              <a:avLst/>
            </a:prstGeom>
            <a:noFill/>
            <a:effectLst/>
          </p:spPr>
          <p:txBody>
            <a:bodyPr wrap="none" lIns="0" tIns="0" rIns="0" bIns="0" rtlCol="0">
              <a:spAutoFit/>
            </a:bodyPr>
            <a:lstStyle/>
            <a:p>
              <a:r>
                <a:rPr lang="en-US" sz="900" b="1" dirty="0"/>
                <a:t>Wave</a:t>
              </a:r>
            </a:p>
          </p:txBody>
        </p:sp>
        <p:sp>
          <p:nvSpPr>
            <p:cNvPr id="67" name="TextBox 66">
              <a:extLst>
                <a:ext uri="{FF2B5EF4-FFF2-40B4-BE49-F238E27FC236}">
                  <a16:creationId xmlns:a16="http://schemas.microsoft.com/office/drawing/2014/main" id="{E467E072-AD76-A641-B5A0-1668CE9A5DF3}"/>
                </a:ext>
              </a:extLst>
            </p:cNvPr>
            <p:cNvSpPr txBox="1"/>
            <p:nvPr/>
          </p:nvSpPr>
          <p:spPr>
            <a:xfrm>
              <a:off x="2366129" y="3175611"/>
              <a:ext cx="662575" cy="184665"/>
            </a:xfrm>
            <a:prstGeom prst="rect">
              <a:avLst/>
            </a:prstGeom>
            <a:noFill/>
            <a:effectLst/>
          </p:spPr>
          <p:txBody>
            <a:bodyPr wrap="none" lIns="0" tIns="0" rIns="0" bIns="0" rtlCol="0">
              <a:spAutoFit/>
            </a:bodyPr>
            <a:lstStyle/>
            <a:p>
              <a:r>
                <a:rPr lang="en-US" sz="900" b="1" dirty="0"/>
                <a:t>Freeboard</a:t>
              </a:r>
            </a:p>
          </p:txBody>
        </p:sp>
        <p:sp>
          <p:nvSpPr>
            <p:cNvPr id="68" name="TextBox 67">
              <a:extLst>
                <a:ext uri="{FF2B5EF4-FFF2-40B4-BE49-F238E27FC236}">
                  <a16:creationId xmlns:a16="http://schemas.microsoft.com/office/drawing/2014/main" id="{C74402B5-8F42-744D-8E5B-606E87F86454}"/>
                </a:ext>
              </a:extLst>
            </p:cNvPr>
            <p:cNvSpPr txBox="1"/>
            <p:nvPr/>
          </p:nvSpPr>
          <p:spPr>
            <a:xfrm>
              <a:off x="3898682" y="3636429"/>
              <a:ext cx="331288" cy="184665"/>
            </a:xfrm>
            <a:prstGeom prst="rect">
              <a:avLst/>
            </a:prstGeom>
            <a:noFill/>
            <a:effectLst/>
          </p:spPr>
          <p:txBody>
            <a:bodyPr wrap="none" lIns="0" tIns="0" rIns="0" bIns="0" rtlCol="0">
              <a:spAutoFit/>
            </a:bodyPr>
            <a:lstStyle/>
            <a:p>
              <a:r>
                <a:rPr lang="en-US" sz="900" b="1" dirty="0"/>
                <a:t>Draft</a:t>
              </a:r>
            </a:p>
          </p:txBody>
        </p:sp>
        <p:sp>
          <p:nvSpPr>
            <p:cNvPr id="69" name="TextBox 68">
              <a:extLst>
                <a:ext uri="{FF2B5EF4-FFF2-40B4-BE49-F238E27FC236}">
                  <a16:creationId xmlns:a16="http://schemas.microsoft.com/office/drawing/2014/main" id="{DD297DF7-D9E5-2B43-806F-E2C0BF912D52}"/>
                </a:ext>
              </a:extLst>
            </p:cNvPr>
            <p:cNvSpPr txBox="1"/>
            <p:nvPr/>
          </p:nvSpPr>
          <p:spPr>
            <a:xfrm>
              <a:off x="1995037" y="5173209"/>
              <a:ext cx="653581" cy="369332"/>
            </a:xfrm>
            <a:prstGeom prst="rect">
              <a:avLst/>
            </a:prstGeom>
            <a:noFill/>
            <a:effectLst/>
          </p:spPr>
          <p:txBody>
            <a:bodyPr wrap="square" lIns="0" tIns="0" rIns="0" bIns="0" rtlCol="0">
              <a:spAutoFit/>
            </a:bodyPr>
            <a:lstStyle/>
            <a:p>
              <a:pPr algn="r"/>
              <a:r>
                <a:rPr lang="en-US" sz="900" b="1" dirty="0"/>
                <a:t>Mooring Line</a:t>
              </a:r>
            </a:p>
          </p:txBody>
        </p:sp>
        <p:sp>
          <p:nvSpPr>
            <p:cNvPr id="70" name="TextBox 69">
              <a:extLst>
                <a:ext uri="{FF2B5EF4-FFF2-40B4-BE49-F238E27FC236}">
                  <a16:creationId xmlns:a16="http://schemas.microsoft.com/office/drawing/2014/main" id="{B1FD249A-B46F-194D-9F90-73F4F2A080AF}"/>
                </a:ext>
              </a:extLst>
            </p:cNvPr>
            <p:cNvSpPr txBox="1"/>
            <p:nvPr/>
          </p:nvSpPr>
          <p:spPr>
            <a:xfrm>
              <a:off x="3695350" y="5975241"/>
              <a:ext cx="664589" cy="369332"/>
            </a:xfrm>
            <a:prstGeom prst="rect">
              <a:avLst/>
            </a:prstGeom>
            <a:noFill/>
            <a:effectLst/>
          </p:spPr>
          <p:txBody>
            <a:bodyPr wrap="square" lIns="0" tIns="0" rIns="0" bIns="0" rtlCol="0">
              <a:spAutoFit/>
            </a:bodyPr>
            <a:lstStyle/>
            <a:p>
              <a:pPr algn="r"/>
              <a:r>
                <a:rPr lang="en-US" sz="900" b="1" dirty="0"/>
                <a:t>Mooring Line</a:t>
              </a:r>
            </a:p>
          </p:txBody>
        </p:sp>
        <p:sp>
          <p:nvSpPr>
            <p:cNvPr id="71" name="TextBox 70">
              <a:extLst>
                <a:ext uri="{FF2B5EF4-FFF2-40B4-BE49-F238E27FC236}">
                  <a16:creationId xmlns:a16="http://schemas.microsoft.com/office/drawing/2014/main" id="{FEADFEF1-3843-3141-A64C-F52159F259AC}"/>
                </a:ext>
              </a:extLst>
            </p:cNvPr>
            <p:cNvSpPr txBox="1"/>
            <p:nvPr/>
          </p:nvSpPr>
          <p:spPr>
            <a:xfrm>
              <a:off x="347797" y="4775091"/>
              <a:ext cx="532557" cy="369332"/>
            </a:xfrm>
            <a:prstGeom prst="rect">
              <a:avLst/>
            </a:prstGeom>
            <a:noFill/>
            <a:effectLst/>
          </p:spPr>
          <p:txBody>
            <a:bodyPr wrap="square" lIns="0" tIns="0" rIns="0" bIns="0" rtlCol="0">
              <a:spAutoFit/>
            </a:bodyPr>
            <a:lstStyle/>
            <a:p>
              <a:r>
                <a:rPr lang="en-US" sz="900" b="1" dirty="0"/>
                <a:t>Water Depth</a:t>
              </a:r>
            </a:p>
          </p:txBody>
        </p:sp>
        <p:sp>
          <p:nvSpPr>
            <p:cNvPr id="72" name="TextBox 71">
              <a:extLst>
                <a:ext uri="{FF2B5EF4-FFF2-40B4-BE49-F238E27FC236}">
                  <a16:creationId xmlns:a16="http://schemas.microsoft.com/office/drawing/2014/main" id="{E06ED23A-58AC-924B-8836-52288ACAFC73}"/>
                </a:ext>
              </a:extLst>
            </p:cNvPr>
            <p:cNvSpPr txBox="1"/>
            <p:nvPr/>
          </p:nvSpPr>
          <p:spPr>
            <a:xfrm>
              <a:off x="195545" y="6344465"/>
              <a:ext cx="536472" cy="184665"/>
            </a:xfrm>
            <a:prstGeom prst="rect">
              <a:avLst/>
            </a:prstGeom>
            <a:noFill/>
            <a:effectLst/>
          </p:spPr>
          <p:txBody>
            <a:bodyPr wrap="none" lIns="0" tIns="0" rIns="0" bIns="0" rtlCol="0">
              <a:spAutoFit/>
            </a:bodyPr>
            <a:lstStyle/>
            <a:p>
              <a:r>
                <a:rPr lang="en-US" sz="900" b="1" dirty="0"/>
                <a:t>Seafloor</a:t>
              </a:r>
            </a:p>
          </p:txBody>
        </p:sp>
        <p:sp>
          <p:nvSpPr>
            <p:cNvPr id="73" name="TextBox 72">
              <a:extLst>
                <a:ext uri="{FF2B5EF4-FFF2-40B4-BE49-F238E27FC236}">
                  <a16:creationId xmlns:a16="http://schemas.microsoft.com/office/drawing/2014/main" id="{4E4D87E6-6F43-0948-9BEF-BA2345962B59}"/>
                </a:ext>
              </a:extLst>
            </p:cNvPr>
            <p:cNvSpPr txBox="1"/>
            <p:nvPr/>
          </p:nvSpPr>
          <p:spPr>
            <a:xfrm>
              <a:off x="508811" y="1878745"/>
              <a:ext cx="741657" cy="184665"/>
            </a:xfrm>
            <a:prstGeom prst="rect">
              <a:avLst/>
            </a:prstGeom>
            <a:noFill/>
            <a:effectLst/>
          </p:spPr>
          <p:txBody>
            <a:bodyPr wrap="none" lIns="0" tIns="0" rIns="0" bIns="0" rtlCol="0">
              <a:spAutoFit/>
            </a:bodyPr>
            <a:lstStyle/>
            <a:p>
              <a:r>
                <a:rPr lang="en-US" sz="900" b="1" dirty="0"/>
                <a:t>0° direction</a:t>
              </a:r>
            </a:p>
          </p:txBody>
        </p:sp>
        <p:cxnSp>
          <p:nvCxnSpPr>
            <p:cNvPr id="74" name="Straight Arrow Connector 73">
              <a:extLst>
                <a:ext uri="{FF2B5EF4-FFF2-40B4-BE49-F238E27FC236}">
                  <a16:creationId xmlns:a16="http://schemas.microsoft.com/office/drawing/2014/main" id="{028D1CAE-E0E8-9542-A933-01DEAA073B7B}"/>
                </a:ext>
              </a:extLst>
            </p:cNvPr>
            <p:cNvCxnSpPr/>
            <p:nvPr/>
          </p:nvCxnSpPr>
          <p:spPr>
            <a:xfrm>
              <a:off x="3005541" y="3464459"/>
              <a:ext cx="0" cy="35775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966184C-4D2F-604F-8736-2784DC44D6C1}"/>
                </a:ext>
              </a:extLst>
            </p:cNvPr>
            <p:cNvCxnSpPr/>
            <p:nvPr/>
          </p:nvCxnSpPr>
          <p:spPr>
            <a:xfrm>
              <a:off x="2910515" y="3797825"/>
              <a:ext cx="2743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D1122EED-5DB6-1645-BCB4-1648C1CA650F}"/>
                </a:ext>
              </a:extLst>
            </p:cNvPr>
            <p:cNvSpPr txBox="1"/>
            <p:nvPr/>
          </p:nvSpPr>
          <p:spPr>
            <a:xfrm>
              <a:off x="2405121" y="3579327"/>
              <a:ext cx="517236" cy="184665"/>
            </a:xfrm>
            <a:prstGeom prst="rect">
              <a:avLst/>
            </a:prstGeom>
            <a:noFill/>
            <a:effectLst/>
          </p:spPr>
          <p:txBody>
            <a:bodyPr wrap="none" lIns="0" tIns="0" rIns="0" bIns="0" rtlCol="0">
              <a:spAutoFit/>
            </a:bodyPr>
            <a:lstStyle/>
            <a:p>
              <a:r>
                <a:rPr lang="en-US" sz="900" b="1" dirty="0"/>
                <a:t>Fairlead</a:t>
              </a:r>
            </a:p>
          </p:txBody>
        </p:sp>
        <p:sp>
          <p:nvSpPr>
            <p:cNvPr id="77" name="TextBox 76">
              <a:extLst>
                <a:ext uri="{FF2B5EF4-FFF2-40B4-BE49-F238E27FC236}">
                  <a16:creationId xmlns:a16="http://schemas.microsoft.com/office/drawing/2014/main" id="{27AF965D-1C87-3142-8AE3-5F7A6B9B756C}"/>
                </a:ext>
              </a:extLst>
            </p:cNvPr>
            <p:cNvSpPr txBox="1"/>
            <p:nvPr/>
          </p:nvSpPr>
          <p:spPr>
            <a:xfrm>
              <a:off x="1220816" y="3841690"/>
              <a:ext cx="946841" cy="184665"/>
            </a:xfrm>
            <a:prstGeom prst="rect">
              <a:avLst/>
            </a:prstGeom>
            <a:noFill/>
            <a:effectLst/>
          </p:spPr>
          <p:txBody>
            <a:bodyPr wrap="none" lIns="0" tIns="0" rIns="0" bIns="0" rtlCol="0">
              <a:spAutoFit/>
            </a:bodyPr>
            <a:lstStyle/>
            <a:p>
              <a:r>
                <a:rPr lang="en-US" sz="900" b="1" dirty="0"/>
                <a:t>Current Profile</a:t>
              </a:r>
            </a:p>
          </p:txBody>
        </p:sp>
        <p:cxnSp>
          <p:nvCxnSpPr>
            <p:cNvPr id="79" name="Straight Connector 78">
              <a:extLst>
                <a:ext uri="{FF2B5EF4-FFF2-40B4-BE49-F238E27FC236}">
                  <a16:creationId xmlns:a16="http://schemas.microsoft.com/office/drawing/2014/main" id="{4EC2FC88-C8EE-3D46-98F4-3FDB5D034E65}"/>
                </a:ext>
              </a:extLst>
            </p:cNvPr>
            <p:cNvCxnSpPr/>
            <p:nvPr/>
          </p:nvCxnSpPr>
          <p:spPr>
            <a:xfrm>
              <a:off x="2053303" y="1564075"/>
              <a:ext cx="9144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BABB4E97-2589-E142-994D-50B26637DCAA}"/>
                </a:ext>
              </a:extLst>
            </p:cNvPr>
            <p:cNvCxnSpPr>
              <a:cxnSpLocks/>
            </p:cNvCxnSpPr>
            <p:nvPr/>
          </p:nvCxnSpPr>
          <p:spPr>
            <a:xfrm flipV="1">
              <a:off x="3380481" y="2905828"/>
              <a:ext cx="0" cy="548640"/>
            </a:xfrm>
            <a:prstGeom prst="straightConnector1">
              <a:avLst/>
            </a:prstGeom>
            <a:ln w="25400">
              <a:solidFill>
                <a:schemeClr val="accent5"/>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3F71ADB0-85FC-B44E-A174-078FFC307436}"/>
                </a:ext>
              </a:extLst>
            </p:cNvPr>
            <p:cNvCxnSpPr>
              <a:cxnSpLocks/>
            </p:cNvCxnSpPr>
            <p:nvPr/>
          </p:nvCxnSpPr>
          <p:spPr>
            <a:xfrm rot="5400000" flipV="1">
              <a:off x="3622332" y="3197374"/>
              <a:ext cx="0" cy="548640"/>
            </a:xfrm>
            <a:prstGeom prst="straightConnector1">
              <a:avLst/>
            </a:prstGeom>
            <a:ln w="25400">
              <a:solidFill>
                <a:schemeClr val="accent5"/>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F966BB26-AA59-0741-BA82-A4A42CFC9F0F}"/>
                </a:ext>
              </a:extLst>
            </p:cNvPr>
            <p:cNvSpPr txBox="1"/>
            <p:nvPr/>
          </p:nvSpPr>
          <p:spPr>
            <a:xfrm flipH="1">
              <a:off x="3790708" y="3213854"/>
              <a:ext cx="152224" cy="215444"/>
            </a:xfrm>
            <a:prstGeom prst="rect">
              <a:avLst/>
            </a:prstGeom>
            <a:noFill/>
            <a:effectLst/>
          </p:spPr>
          <p:txBody>
            <a:bodyPr wrap="square" lIns="0" tIns="0" rIns="0" bIns="0" rtlCol="0">
              <a:spAutoFit/>
            </a:bodyPr>
            <a:lstStyle/>
            <a:p>
              <a:r>
                <a:rPr lang="en-US" sz="1050" b="1" i="1" dirty="0">
                  <a:solidFill>
                    <a:schemeClr val="accent5"/>
                  </a:solidFill>
                </a:rPr>
                <a:t>x</a:t>
              </a:r>
            </a:p>
          </p:txBody>
        </p:sp>
        <p:sp>
          <p:nvSpPr>
            <p:cNvPr id="83" name="TextBox 82">
              <a:extLst>
                <a:ext uri="{FF2B5EF4-FFF2-40B4-BE49-F238E27FC236}">
                  <a16:creationId xmlns:a16="http://schemas.microsoft.com/office/drawing/2014/main" id="{AEEAA9B2-8D14-1B45-A9F6-E1D9BED1660D}"/>
                </a:ext>
              </a:extLst>
            </p:cNvPr>
            <p:cNvSpPr txBox="1"/>
            <p:nvPr/>
          </p:nvSpPr>
          <p:spPr>
            <a:xfrm flipH="1">
              <a:off x="3466029" y="2849418"/>
              <a:ext cx="152224" cy="215444"/>
            </a:xfrm>
            <a:prstGeom prst="rect">
              <a:avLst/>
            </a:prstGeom>
            <a:noFill/>
            <a:effectLst/>
          </p:spPr>
          <p:txBody>
            <a:bodyPr wrap="square" lIns="0" tIns="0" rIns="0" bIns="0" rtlCol="0">
              <a:spAutoFit/>
            </a:bodyPr>
            <a:lstStyle/>
            <a:p>
              <a:r>
                <a:rPr lang="en-US" sz="1050" b="1" i="1" dirty="0">
                  <a:solidFill>
                    <a:schemeClr val="accent5"/>
                  </a:solidFill>
                </a:rPr>
                <a:t>z</a:t>
              </a:r>
            </a:p>
          </p:txBody>
        </p:sp>
        <p:sp>
          <p:nvSpPr>
            <p:cNvPr id="6" name="Rounded Rectangle 5">
              <a:extLst>
                <a:ext uri="{FF2B5EF4-FFF2-40B4-BE49-F238E27FC236}">
                  <a16:creationId xmlns:a16="http://schemas.microsoft.com/office/drawing/2014/main" id="{8F3D925A-D2A0-1E4E-92FB-7960D4A4672D}"/>
                </a:ext>
              </a:extLst>
            </p:cNvPr>
            <p:cNvSpPr/>
            <p:nvPr/>
          </p:nvSpPr>
          <p:spPr>
            <a:xfrm>
              <a:off x="3012039" y="4362268"/>
              <a:ext cx="731520" cy="274320"/>
            </a:xfrm>
            <a:prstGeom prst="roundRect">
              <a:avLst/>
            </a:prstGeom>
            <a:solidFill>
              <a:schemeClr val="tx2">
                <a:lumMod val="60000"/>
                <a:lumOff val="40000"/>
                <a:alpha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TextBox 83">
              <a:extLst>
                <a:ext uri="{FF2B5EF4-FFF2-40B4-BE49-F238E27FC236}">
                  <a16:creationId xmlns:a16="http://schemas.microsoft.com/office/drawing/2014/main" id="{5356F294-1F0D-2948-9BB4-24443C1D76D0}"/>
                </a:ext>
              </a:extLst>
            </p:cNvPr>
            <p:cNvSpPr txBox="1"/>
            <p:nvPr/>
          </p:nvSpPr>
          <p:spPr>
            <a:xfrm>
              <a:off x="2201849" y="4329161"/>
              <a:ext cx="860821" cy="369332"/>
            </a:xfrm>
            <a:prstGeom prst="rect">
              <a:avLst/>
            </a:prstGeom>
            <a:noFill/>
            <a:effectLst/>
          </p:spPr>
          <p:txBody>
            <a:bodyPr wrap="square" lIns="0" tIns="0" rIns="0" bIns="0" rtlCol="0">
              <a:spAutoFit/>
            </a:bodyPr>
            <a:lstStyle/>
            <a:p>
              <a:pPr algn="ctr"/>
              <a:r>
                <a:rPr lang="en-US" sz="900" b="1" dirty="0"/>
                <a:t>Buoyancy tank</a:t>
              </a:r>
            </a:p>
          </p:txBody>
        </p:sp>
        <p:cxnSp>
          <p:nvCxnSpPr>
            <p:cNvPr id="91" name="Straight Connector 90">
              <a:extLst>
                <a:ext uri="{FF2B5EF4-FFF2-40B4-BE49-F238E27FC236}">
                  <a16:creationId xmlns:a16="http://schemas.microsoft.com/office/drawing/2014/main" id="{FED8F943-ACBB-684E-9DA1-B25EBC7AB29E}"/>
                </a:ext>
              </a:extLst>
            </p:cNvPr>
            <p:cNvCxnSpPr>
              <a:cxnSpLocks/>
              <a:endCxn id="2" idx="2"/>
            </p:cNvCxnSpPr>
            <p:nvPr/>
          </p:nvCxnSpPr>
          <p:spPr>
            <a:xfrm flipH="1" flipV="1">
              <a:off x="3367041" y="5320895"/>
              <a:ext cx="0" cy="120823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1283275-792D-F24F-97B8-A51124F16C55}"/>
                </a:ext>
              </a:extLst>
            </p:cNvPr>
            <p:cNvCxnSpPr>
              <a:cxnSpLocks/>
            </p:cNvCxnSpPr>
            <p:nvPr/>
          </p:nvCxnSpPr>
          <p:spPr>
            <a:xfrm flipH="1">
              <a:off x="1568067" y="6274024"/>
              <a:ext cx="1778826" cy="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0A2400F-F7C2-8E45-A29F-0FA2A9C37B76}"/>
                </a:ext>
              </a:extLst>
            </p:cNvPr>
            <p:cNvCxnSpPr>
              <a:cxnSpLocks/>
            </p:cNvCxnSpPr>
            <p:nvPr/>
          </p:nvCxnSpPr>
          <p:spPr>
            <a:xfrm flipV="1">
              <a:off x="1551676" y="6114067"/>
              <a:ext cx="0" cy="3973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653BB64E-230C-7C47-B9B2-97E62B9A6AB1}"/>
                </a:ext>
              </a:extLst>
            </p:cNvPr>
            <p:cNvSpPr txBox="1"/>
            <p:nvPr/>
          </p:nvSpPr>
          <p:spPr>
            <a:xfrm>
              <a:off x="2214231" y="6277307"/>
              <a:ext cx="897681" cy="184665"/>
            </a:xfrm>
            <a:prstGeom prst="rect">
              <a:avLst/>
            </a:prstGeom>
            <a:noFill/>
            <a:effectLst/>
          </p:spPr>
          <p:txBody>
            <a:bodyPr wrap="none" lIns="0" tIns="0" rIns="0" bIns="0" rtlCol="0">
              <a:spAutoFit/>
            </a:bodyPr>
            <a:lstStyle/>
            <a:p>
              <a:r>
                <a:rPr lang="en-US" sz="900" b="1" dirty="0"/>
                <a:t>Anchor radius</a:t>
              </a:r>
            </a:p>
          </p:txBody>
        </p:sp>
        <p:cxnSp>
          <p:nvCxnSpPr>
            <p:cNvPr id="110" name="Straight Arrow Connector 109">
              <a:extLst>
                <a:ext uri="{FF2B5EF4-FFF2-40B4-BE49-F238E27FC236}">
                  <a16:creationId xmlns:a16="http://schemas.microsoft.com/office/drawing/2014/main" id="{C633638F-C002-B64D-BF20-7B92D806DE49}"/>
                </a:ext>
              </a:extLst>
            </p:cNvPr>
            <p:cNvCxnSpPr>
              <a:cxnSpLocks/>
            </p:cNvCxnSpPr>
            <p:nvPr/>
          </p:nvCxnSpPr>
          <p:spPr>
            <a:xfrm flipH="1" flipV="1">
              <a:off x="2519708" y="5825040"/>
              <a:ext cx="217265" cy="138449"/>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96972459-5203-8A40-88EF-F3AE14E7896E}"/>
                </a:ext>
              </a:extLst>
            </p:cNvPr>
            <p:cNvCxnSpPr>
              <a:cxnSpLocks/>
            </p:cNvCxnSpPr>
            <p:nvPr/>
          </p:nvCxnSpPr>
          <p:spPr>
            <a:xfrm>
              <a:off x="2274075" y="5676223"/>
              <a:ext cx="217265" cy="138449"/>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20CF7071-D519-6B4C-B3C5-B71ED6680079}"/>
                </a:ext>
              </a:extLst>
            </p:cNvPr>
            <p:cNvSpPr txBox="1"/>
            <p:nvPr/>
          </p:nvSpPr>
          <p:spPr>
            <a:xfrm>
              <a:off x="2673017" y="5772217"/>
              <a:ext cx="653581" cy="369332"/>
            </a:xfrm>
            <a:prstGeom prst="rect">
              <a:avLst/>
            </a:prstGeom>
            <a:noFill/>
            <a:effectLst/>
          </p:spPr>
          <p:txBody>
            <a:bodyPr wrap="square" lIns="0" tIns="0" rIns="0" bIns="0" rtlCol="0">
              <a:spAutoFit/>
            </a:bodyPr>
            <a:lstStyle/>
            <a:p>
              <a:r>
                <a:rPr lang="en-US" sz="900" b="1" dirty="0"/>
                <a:t>Mooring Diameter</a:t>
              </a:r>
            </a:p>
          </p:txBody>
        </p:sp>
        <p:sp>
          <p:nvSpPr>
            <p:cNvPr id="115" name="Freeform 114">
              <a:extLst>
                <a:ext uri="{FF2B5EF4-FFF2-40B4-BE49-F238E27FC236}">
                  <a16:creationId xmlns:a16="http://schemas.microsoft.com/office/drawing/2014/main" id="{7ADBBF28-FB28-DF4E-B6D3-D4ADF41F2236}"/>
                </a:ext>
              </a:extLst>
            </p:cNvPr>
            <p:cNvSpPr/>
            <p:nvPr/>
          </p:nvSpPr>
          <p:spPr>
            <a:xfrm flipH="1">
              <a:off x="3644583" y="3756585"/>
              <a:ext cx="2039007" cy="2712375"/>
            </a:xfrm>
            <a:custGeom>
              <a:avLst/>
              <a:gdLst>
                <a:gd name="connsiteX0" fmla="*/ 2039007 w 2039007"/>
                <a:gd name="connsiteY0" fmla="*/ 0 h 2755500"/>
                <a:gd name="connsiteX1" fmla="*/ 1114097 w 2039007"/>
                <a:gd name="connsiteY1" fmla="*/ 2406869 h 2755500"/>
                <a:gd name="connsiteX2" fmla="*/ 0 w 2039007"/>
                <a:gd name="connsiteY2" fmla="*/ 2690649 h 2755500"/>
                <a:gd name="connsiteX0" fmla="*/ 2039007 w 2039007"/>
                <a:gd name="connsiteY0" fmla="*/ 0 h 2714063"/>
                <a:gd name="connsiteX1" fmla="*/ 1250732 w 2039007"/>
                <a:gd name="connsiteY1" fmla="*/ 2196663 h 2714063"/>
                <a:gd name="connsiteX2" fmla="*/ 0 w 2039007"/>
                <a:gd name="connsiteY2" fmla="*/ 2690649 h 2714063"/>
                <a:gd name="connsiteX0" fmla="*/ 2039007 w 2039007"/>
                <a:gd name="connsiteY0" fmla="*/ 0 h 2712375"/>
                <a:gd name="connsiteX1" fmla="*/ 1250732 w 2039007"/>
                <a:gd name="connsiteY1" fmla="*/ 2196663 h 2712375"/>
                <a:gd name="connsiteX2" fmla="*/ 0 w 2039007"/>
                <a:gd name="connsiteY2" fmla="*/ 2690649 h 2712375"/>
              </a:gdLst>
              <a:ahLst/>
              <a:cxnLst>
                <a:cxn ang="0">
                  <a:pos x="connsiteX0" y="connsiteY0"/>
                </a:cxn>
                <a:cxn ang="0">
                  <a:pos x="connsiteX1" y="connsiteY1"/>
                </a:cxn>
                <a:cxn ang="0">
                  <a:pos x="connsiteX2" y="connsiteY2"/>
                </a:cxn>
              </a:cxnLst>
              <a:rect l="l" t="t" r="r" b="b"/>
              <a:pathLst>
                <a:path w="2039007" h="2712375">
                  <a:moveTo>
                    <a:pt x="2039007" y="0"/>
                  </a:moveTo>
                  <a:cubicBezTo>
                    <a:pt x="1746469" y="979213"/>
                    <a:pt x="1548525" y="1769242"/>
                    <a:pt x="1250732" y="2196663"/>
                  </a:cubicBezTo>
                  <a:cubicBezTo>
                    <a:pt x="952939" y="2624084"/>
                    <a:pt x="387131" y="2772980"/>
                    <a:pt x="0" y="2690649"/>
                  </a:cubicBezTo>
                </a:path>
              </a:pathLst>
            </a:custGeom>
            <a:noFill/>
            <a:ln w="12700">
              <a:solidFill>
                <a:schemeClr val="tx1"/>
              </a:solidFill>
              <a:prstDash val="solid"/>
              <a:headEnd type="triangl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7" name="TextBox 116">
              <a:extLst>
                <a:ext uri="{FF2B5EF4-FFF2-40B4-BE49-F238E27FC236}">
                  <a16:creationId xmlns:a16="http://schemas.microsoft.com/office/drawing/2014/main" id="{255CFAE4-A5D3-D84B-88C3-E6B05FDB916A}"/>
                </a:ext>
              </a:extLst>
            </p:cNvPr>
            <p:cNvSpPr txBox="1"/>
            <p:nvPr/>
          </p:nvSpPr>
          <p:spPr>
            <a:xfrm>
              <a:off x="4449870" y="5362265"/>
              <a:ext cx="1047288" cy="553997"/>
            </a:xfrm>
            <a:prstGeom prst="rect">
              <a:avLst/>
            </a:prstGeom>
            <a:noFill/>
            <a:effectLst/>
          </p:spPr>
          <p:txBody>
            <a:bodyPr wrap="square" lIns="0" tIns="0" rIns="0" bIns="0" rtlCol="0">
              <a:spAutoFit/>
            </a:bodyPr>
            <a:lstStyle/>
            <a:p>
              <a:r>
                <a:rPr lang="en-US" sz="900" b="1" dirty="0"/>
                <a:t>Mooring Line Length (unstretched)</a:t>
              </a:r>
            </a:p>
          </p:txBody>
        </p:sp>
      </p:grpSp>
      <p:grpSp>
        <p:nvGrpSpPr>
          <p:cNvPr id="11" name="Group 10">
            <a:extLst>
              <a:ext uri="{FF2B5EF4-FFF2-40B4-BE49-F238E27FC236}">
                <a16:creationId xmlns:a16="http://schemas.microsoft.com/office/drawing/2014/main" id="{0DBACFDD-4587-0349-930A-16B12ED7A998}"/>
              </a:ext>
            </a:extLst>
          </p:cNvPr>
          <p:cNvGrpSpPr/>
          <p:nvPr/>
        </p:nvGrpSpPr>
        <p:grpSpPr>
          <a:xfrm>
            <a:off x="6251133" y="1430623"/>
            <a:ext cx="2960853" cy="3210871"/>
            <a:chOff x="6251133" y="1430623"/>
            <a:chExt cx="2960853" cy="3210871"/>
          </a:xfrm>
        </p:grpSpPr>
        <p:sp>
          <p:nvSpPr>
            <p:cNvPr id="10" name="Rectangle 9">
              <a:extLst>
                <a:ext uri="{FF2B5EF4-FFF2-40B4-BE49-F238E27FC236}">
                  <a16:creationId xmlns:a16="http://schemas.microsoft.com/office/drawing/2014/main" id="{584F4E9B-783A-954B-A97C-32BA316B6C20}"/>
                </a:ext>
              </a:extLst>
            </p:cNvPr>
            <p:cNvSpPr/>
            <p:nvPr/>
          </p:nvSpPr>
          <p:spPr>
            <a:xfrm>
              <a:off x="6251133" y="1430623"/>
              <a:ext cx="2812857" cy="3210871"/>
            </a:xfrm>
            <a:prstGeom prst="rect">
              <a:avLst/>
            </a:prstGeom>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8D1E4BB5-2975-CA43-9E15-072FC3EED359}"/>
                </a:ext>
              </a:extLst>
            </p:cNvPr>
            <p:cNvGrpSpPr/>
            <p:nvPr/>
          </p:nvGrpSpPr>
          <p:grpSpPr>
            <a:xfrm>
              <a:off x="6482563" y="1667118"/>
              <a:ext cx="2729423" cy="2834060"/>
              <a:chOff x="7312054" y="1401559"/>
              <a:chExt cx="3639231" cy="3778746"/>
            </a:xfrm>
          </p:grpSpPr>
          <p:sp>
            <p:nvSpPr>
              <p:cNvPr id="78" name="TextBox 77">
                <a:extLst>
                  <a:ext uri="{FF2B5EF4-FFF2-40B4-BE49-F238E27FC236}">
                    <a16:creationId xmlns:a16="http://schemas.microsoft.com/office/drawing/2014/main" id="{8A212AAB-4F59-E448-9654-3821B8CE1DBE}"/>
                  </a:ext>
                </a:extLst>
              </p:cNvPr>
              <p:cNvSpPr txBox="1"/>
              <p:nvPr/>
            </p:nvSpPr>
            <p:spPr>
              <a:xfrm>
                <a:off x="8624687" y="4168727"/>
                <a:ext cx="2326598" cy="553997"/>
              </a:xfrm>
              <a:prstGeom prst="rect">
                <a:avLst/>
              </a:prstGeom>
              <a:noFill/>
              <a:effectLst/>
            </p:spPr>
            <p:txBody>
              <a:bodyPr wrap="square" lIns="0" tIns="0" rIns="0" bIns="0" rtlCol="0">
                <a:spAutoFit/>
              </a:bodyPr>
              <a:lstStyle/>
              <a:p>
                <a:r>
                  <a:rPr lang="en-US" sz="900" b="1" dirty="0"/>
                  <a:t>Ballast</a:t>
                </a:r>
              </a:p>
              <a:p>
                <a:pPr marL="128588" indent="-128588">
                  <a:buFont typeface="Arial" panose="020B0604020202020204" pitchFamily="34" charset="0"/>
                  <a:buChar char="•"/>
                </a:pPr>
                <a:r>
                  <a:rPr lang="en-US" sz="900" b="1" dirty="0">
                    <a:solidFill>
                      <a:schemeClr val="accent1">
                        <a:lumMod val="60000"/>
                        <a:lumOff val="40000"/>
                      </a:schemeClr>
                    </a:solidFill>
                  </a:rPr>
                  <a:t>Water</a:t>
                </a:r>
              </a:p>
              <a:p>
                <a:pPr marL="128588" indent="-128588">
                  <a:buFont typeface="Arial" panose="020B0604020202020204" pitchFamily="34" charset="0"/>
                  <a:buChar char="•"/>
                </a:pPr>
                <a:r>
                  <a:rPr lang="en-US" sz="900" b="1" dirty="0">
                    <a:solidFill>
                      <a:schemeClr val="accent2"/>
                    </a:solidFill>
                  </a:rPr>
                  <a:t>Permanent (variable density)</a:t>
                </a:r>
              </a:p>
            </p:txBody>
          </p:sp>
          <p:grpSp>
            <p:nvGrpSpPr>
              <p:cNvPr id="98" name="Group 97">
                <a:extLst>
                  <a:ext uri="{FF2B5EF4-FFF2-40B4-BE49-F238E27FC236}">
                    <a16:creationId xmlns:a16="http://schemas.microsoft.com/office/drawing/2014/main" id="{C3C42E03-4684-D249-B3D6-DA4F14A014CA}"/>
                  </a:ext>
                </a:extLst>
              </p:cNvPr>
              <p:cNvGrpSpPr>
                <a:grpSpLocks noChangeAspect="1"/>
              </p:cNvGrpSpPr>
              <p:nvPr/>
            </p:nvGrpSpPr>
            <p:grpSpPr>
              <a:xfrm>
                <a:off x="8000207" y="1401559"/>
                <a:ext cx="516798" cy="3712460"/>
                <a:chOff x="8945985" y="2947666"/>
                <a:chExt cx="303869" cy="2182886"/>
              </a:xfrm>
            </p:grpSpPr>
            <p:sp>
              <p:nvSpPr>
                <p:cNvPr id="92" name="Rectangle 91">
                  <a:extLst>
                    <a:ext uri="{FF2B5EF4-FFF2-40B4-BE49-F238E27FC236}">
                      <a16:creationId xmlns:a16="http://schemas.microsoft.com/office/drawing/2014/main" id="{263E0C6B-CB8C-2445-B8A9-8EBBF12101C0}"/>
                    </a:ext>
                  </a:extLst>
                </p:cNvPr>
                <p:cNvSpPr/>
                <p:nvPr/>
              </p:nvSpPr>
              <p:spPr>
                <a:xfrm>
                  <a:off x="8950774" y="3579327"/>
                  <a:ext cx="294290" cy="1019504"/>
                </a:xfrm>
                <a:prstGeom prst="rect">
                  <a:avLst/>
                </a:prstGeom>
                <a:pattFill prst="ltHorz">
                  <a:fgClr>
                    <a:schemeClr val="accent5"/>
                  </a:fgClr>
                  <a:bgClr>
                    <a:schemeClr val="bg1">
                      <a:lumMod val="85000"/>
                    </a:schemeClr>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5B1614E6-7831-CF4D-854F-3A94ECD5DFCA}"/>
                    </a:ext>
                  </a:extLst>
                </p:cNvPr>
                <p:cNvSpPr/>
                <p:nvPr/>
              </p:nvSpPr>
              <p:spPr>
                <a:xfrm>
                  <a:off x="8950774" y="4598830"/>
                  <a:ext cx="294290" cy="310055"/>
                </a:xfrm>
                <a:prstGeom prst="rect">
                  <a:avLst/>
                </a:prstGeom>
                <a:pattFill prst="ltHorz">
                  <a:fgClr>
                    <a:schemeClr val="accent5"/>
                  </a:fgClr>
                  <a:bgClr>
                    <a:schemeClr val="accent3">
                      <a:lumMod val="60000"/>
                      <a:lumOff val="40000"/>
                    </a:schemeClr>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D81A4ED7-B24A-4149-8B82-3908BBFF3D3C}"/>
                    </a:ext>
                  </a:extLst>
                </p:cNvPr>
                <p:cNvSpPr/>
                <p:nvPr/>
              </p:nvSpPr>
              <p:spPr>
                <a:xfrm>
                  <a:off x="8950774" y="4908885"/>
                  <a:ext cx="294290" cy="221667"/>
                </a:xfrm>
                <a:prstGeom prst="rect">
                  <a:avLst/>
                </a:prstGeom>
                <a:pattFill prst="ltHorz">
                  <a:fgClr>
                    <a:schemeClr val="accent5"/>
                  </a:fgClr>
                  <a:bgClr>
                    <a:schemeClr val="accent2"/>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5" name="Trapezoid 94">
                  <a:extLst>
                    <a:ext uri="{FF2B5EF4-FFF2-40B4-BE49-F238E27FC236}">
                      <a16:creationId xmlns:a16="http://schemas.microsoft.com/office/drawing/2014/main" id="{66B1CDDA-9339-7B47-A83B-EF0944B23E1F}"/>
                    </a:ext>
                  </a:extLst>
                </p:cNvPr>
                <p:cNvSpPr/>
                <p:nvPr/>
              </p:nvSpPr>
              <p:spPr>
                <a:xfrm>
                  <a:off x="8945985" y="3295547"/>
                  <a:ext cx="303869" cy="283780"/>
                </a:xfrm>
                <a:prstGeom prst="trapezoid">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81895156-30CF-5247-9933-B8A58FF43B43}"/>
                    </a:ext>
                  </a:extLst>
                </p:cNvPr>
                <p:cNvSpPr/>
                <p:nvPr/>
              </p:nvSpPr>
              <p:spPr>
                <a:xfrm>
                  <a:off x="9020195" y="3106278"/>
                  <a:ext cx="155448" cy="182880"/>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7" name="Trapezoid 96">
                  <a:extLst>
                    <a:ext uri="{FF2B5EF4-FFF2-40B4-BE49-F238E27FC236}">
                      <a16:creationId xmlns:a16="http://schemas.microsoft.com/office/drawing/2014/main" id="{864A0939-602A-484F-B67B-BC5D80143E16}"/>
                    </a:ext>
                  </a:extLst>
                </p:cNvPr>
                <p:cNvSpPr/>
                <p:nvPr/>
              </p:nvSpPr>
              <p:spPr>
                <a:xfrm>
                  <a:off x="9020195" y="2947666"/>
                  <a:ext cx="155448" cy="152854"/>
                </a:xfrm>
                <a:prstGeom prst="trapezoid">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99" name="Rectangle 98">
                <a:extLst>
                  <a:ext uri="{FF2B5EF4-FFF2-40B4-BE49-F238E27FC236}">
                    <a16:creationId xmlns:a16="http://schemas.microsoft.com/office/drawing/2014/main" id="{779CC63B-66D2-C244-9C7D-00480A1755F5}"/>
                  </a:ext>
                </a:extLst>
              </p:cNvPr>
              <p:cNvSpPr/>
              <p:nvPr/>
            </p:nvSpPr>
            <p:spPr>
              <a:xfrm>
                <a:off x="9205157" y="2138843"/>
                <a:ext cx="1188720" cy="1019504"/>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00" name="Straight Connector 99">
                <a:extLst>
                  <a:ext uri="{FF2B5EF4-FFF2-40B4-BE49-F238E27FC236}">
                    <a16:creationId xmlns:a16="http://schemas.microsoft.com/office/drawing/2014/main" id="{29519528-26B5-9B45-8CFF-24FB40AC0638}"/>
                  </a:ext>
                </a:extLst>
              </p:cNvPr>
              <p:cNvCxnSpPr/>
              <p:nvPr/>
            </p:nvCxnSpPr>
            <p:spPr>
              <a:xfrm>
                <a:off x="9205157" y="2363762"/>
                <a:ext cx="1188720"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68D7EA9B-D0C5-D34F-81A8-7A30A0D2F0A0}"/>
                  </a:ext>
                </a:extLst>
              </p:cNvPr>
              <p:cNvCxnSpPr/>
              <p:nvPr/>
            </p:nvCxnSpPr>
            <p:spPr>
              <a:xfrm>
                <a:off x="9205157" y="3107841"/>
                <a:ext cx="1188720"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3302ABC3-7C04-D44D-B55D-8CFAA723A26B}"/>
                  </a:ext>
                </a:extLst>
              </p:cNvPr>
              <p:cNvSpPr txBox="1"/>
              <p:nvPr/>
            </p:nvSpPr>
            <p:spPr>
              <a:xfrm>
                <a:off x="9260394" y="2546411"/>
                <a:ext cx="934017" cy="184665"/>
              </a:xfrm>
              <a:prstGeom prst="rect">
                <a:avLst/>
              </a:prstGeom>
              <a:noFill/>
              <a:effectLst/>
            </p:spPr>
            <p:txBody>
              <a:bodyPr wrap="none" lIns="0" tIns="0" rIns="0" bIns="0" rtlCol="0">
                <a:spAutoFit/>
              </a:bodyPr>
              <a:lstStyle/>
              <a:p>
                <a:r>
                  <a:rPr lang="en-US" sz="900" b="1" dirty="0">
                    <a:solidFill>
                      <a:schemeClr val="accent5"/>
                    </a:solidFill>
                  </a:rPr>
                  <a:t>Ring Stiffeners</a:t>
                </a:r>
              </a:p>
            </p:txBody>
          </p:sp>
          <p:cxnSp>
            <p:nvCxnSpPr>
              <p:cNvPr id="103" name="Straight Connector 102">
                <a:extLst>
                  <a:ext uri="{FF2B5EF4-FFF2-40B4-BE49-F238E27FC236}">
                    <a16:creationId xmlns:a16="http://schemas.microsoft.com/office/drawing/2014/main" id="{2054DC62-ED21-C043-8439-A9C33724C176}"/>
                  </a:ext>
                </a:extLst>
              </p:cNvPr>
              <p:cNvCxnSpPr>
                <a:cxnSpLocks/>
              </p:cNvCxnSpPr>
              <p:nvPr/>
            </p:nvCxnSpPr>
            <p:spPr>
              <a:xfrm flipV="1">
                <a:off x="8517005" y="2157928"/>
                <a:ext cx="688152" cy="34140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0AFF4B6-CF01-B948-BD8D-A7A750EB15A4}"/>
                  </a:ext>
                </a:extLst>
              </p:cNvPr>
              <p:cNvCxnSpPr>
                <a:cxnSpLocks/>
              </p:cNvCxnSpPr>
              <p:nvPr/>
            </p:nvCxnSpPr>
            <p:spPr>
              <a:xfrm>
                <a:off x="8517005" y="2869920"/>
                <a:ext cx="668836" cy="29979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5D9C037-79D3-DF49-AB57-97B7A68E5404}"/>
                  </a:ext>
                </a:extLst>
              </p:cNvPr>
              <p:cNvCxnSpPr/>
              <p:nvPr/>
            </p:nvCxnSpPr>
            <p:spPr>
              <a:xfrm>
                <a:off x="9205157" y="2737722"/>
                <a:ext cx="1188720" cy="0"/>
              </a:xfrm>
              <a:prstGeom prst="line">
                <a:avLst/>
              </a:prstGeom>
              <a:ln w="127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200B5F0C-C78C-1F48-995D-D8F53FDB56CA}"/>
                  </a:ext>
                </a:extLst>
              </p:cNvPr>
              <p:cNvCxnSpPr>
                <a:cxnSpLocks/>
              </p:cNvCxnSpPr>
              <p:nvPr/>
            </p:nvCxnSpPr>
            <p:spPr>
              <a:xfrm flipV="1">
                <a:off x="7897320" y="4572433"/>
                <a:ext cx="0" cy="54864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3637968C-AADA-6040-9F36-71B66CEA2031}"/>
                  </a:ext>
                </a:extLst>
              </p:cNvPr>
              <p:cNvCxnSpPr>
                <a:cxnSpLocks/>
              </p:cNvCxnSpPr>
              <p:nvPr/>
            </p:nvCxnSpPr>
            <p:spPr>
              <a:xfrm>
                <a:off x="7897320" y="2475832"/>
                <a:ext cx="0" cy="210312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1ABB633C-3625-EC4F-891A-E8E059012AF6}"/>
                  </a:ext>
                </a:extLst>
              </p:cNvPr>
              <p:cNvCxnSpPr>
                <a:cxnSpLocks/>
              </p:cNvCxnSpPr>
              <p:nvPr/>
            </p:nvCxnSpPr>
            <p:spPr>
              <a:xfrm>
                <a:off x="7897320" y="1982338"/>
                <a:ext cx="0" cy="48378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800323F3-14C5-DF4A-BB53-8AED8D41CDD8}"/>
                  </a:ext>
                </a:extLst>
              </p:cNvPr>
              <p:cNvCxnSpPr>
                <a:cxnSpLocks/>
              </p:cNvCxnSpPr>
              <p:nvPr/>
            </p:nvCxnSpPr>
            <p:spPr>
              <a:xfrm>
                <a:off x="7897320" y="1671312"/>
                <a:ext cx="0" cy="31102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856433C8-8F2E-B546-9169-C7AA83AFC08D}"/>
                  </a:ext>
                </a:extLst>
              </p:cNvPr>
              <p:cNvCxnSpPr>
                <a:cxnSpLocks/>
              </p:cNvCxnSpPr>
              <p:nvPr/>
            </p:nvCxnSpPr>
            <p:spPr>
              <a:xfrm>
                <a:off x="7897320" y="1401559"/>
                <a:ext cx="0" cy="258193"/>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3453437A-DC69-5D4F-B31C-465527957178}"/>
                  </a:ext>
                </a:extLst>
              </p:cNvPr>
              <p:cNvSpPr txBox="1"/>
              <p:nvPr/>
            </p:nvSpPr>
            <p:spPr>
              <a:xfrm>
                <a:off x="7312054" y="3241552"/>
                <a:ext cx="621792" cy="369332"/>
              </a:xfrm>
              <a:prstGeom prst="rect">
                <a:avLst/>
              </a:prstGeom>
              <a:noFill/>
              <a:effectLst/>
            </p:spPr>
            <p:txBody>
              <a:bodyPr wrap="square" lIns="0" tIns="0" rIns="0" bIns="0" rtlCol="0">
                <a:spAutoFit/>
              </a:bodyPr>
              <a:lstStyle/>
              <a:p>
                <a:r>
                  <a:rPr lang="en-US" sz="900" b="1" dirty="0"/>
                  <a:t>Section heights</a:t>
                </a:r>
              </a:p>
            </p:txBody>
          </p:sp>
          <p:cxnSp>
            <p:nvCxnSpPr>
              <p:cNvPr id="123" name="Straight Arrow Connector 122">
                <a:extLst>
                  <a:ext uri="{FF2B5EF4-FFF2-40B4-BE49-F238E27FC236}">
                    <a16:creationId xmlns:a16="http://schemas.microsoft.com/office/drawing/2014/main" id="{6CE1D2EF-F9BE-314F-BE06-FCF800729DBE}"/>
                  </a:ext>
                </a:extLst>
              </p:cNvPr>
              <p:cNvCxnSpPr>
                <a:cxnSpLocks/>
              </p:cNvCxnSpPr>
              <p:nvPr/>
            </p:nvCxnSpPr>
            <p:spPr>
              <a:xfrm>
                <a:off x="8104838" y="1656707"/>
                <a:ext cx="296713" cy="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ED0B3EC9-B722-9042-8E3D-17820E008260}"/>
                  </a:ext>
                </a:extLst>
              </p:cNvPr>
              <p:cNvSpPr txBox="1"/>
              <p:nvPr/>
            </p:nvSpPr>
            <p:spPr>
              <a:xfrm>
                <a:off x="8485403" y="1472042"/>
                <a:ext cx="1119235" cy="369332"/>
              </a:xfrm>
              <a:prstGeom prst="rect">
                <a:avLst/>
              </a:prstGeom>
              <a:noFill/>
              <a:effectLst/>
            </p:spPr>
            <p:txBody>
              <a:bodyPr wrap="square" lIns="0" tIns="0" rIns="0" bIns="0" rtlCol="0">
                <a:spAutoFit/>
              </a:bodyPr>
              <a:lstStyle/>
              <a:p>
                <a:r>
                  <a:rPr lang="en-US" sz="900" b="1" dirty="0"/>
                  <a:t>Diameter (at section nodes)</a:t>
                </a:r>
              </a:p>
            </p:txBody>
          </p:sp>
          <p:cxnSp>
            <p:nvCxnSpPr>
              <p:cNvPr id="85" name="Straight Arrow Connector 84">
                <a:extLst>
                  <a:ext uri="{FF2B5EF4-FFF2-40B4-BE49-F238E27FC236}">
                    <a16:creationId xmlns:a16="http://schemas.microsoft.com/office/drawing/2014/main" id="{98862FC6-E654-524F-8F0E-98F37228ACAC}"/>
                  </a:ext>
                </a:extLst>
              </p:cNvPr>
              <p:cNvCxnSpPr>
                <a:cxnSpLocks/>
              </p:cNvCxnSpPr>
              <p:nvPr/>
            </p:nvCxnSpPr>
            <p:spPr>
              <a:xfrm flipV="1">
                <a:off x="8565922" y="4737027"/>
                <a:ext cx="0" cy="37490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040BCA86-0FF5-F149-88FC-9C42F54E784B}"/>
                  </a:ext>
                </a:extLst>
              </p:cNvPr>
              <p:cNvSpPr txBox="1"/>
              <p:nvPr/>
            </p:nvSpPr>
            <p:spPr>
              <a:xfrm>
                <a:off x="8677599" y="4810973"/>
                <a:ext cx="1055113" cy="369332"/>
              </a:xfrm>
              <a:prstGeom prst="rect">
                <a:avLst/>
              </a:prstGeom>
              <a:noFill/>
              <a:effectLst/>
            </p:spPr>
            <p:txBody>
              <a:bodyPr wrap="square" lIns="0" tIns="0" rIns="0" bIns="0" rtlCol="0">
                <a:spAutoFit/>
              </a:bodyPr>
              <a:lstStyle/>
              <a:p>
                <a:r>
                  <a:rPr lang="en-US" sz="900" b="1" dirty="0"/>
                  <a:t>Permanent ballast height</a:t>
                </a:r>
              </a:p>
            </p:txBody>
          </p:sp>
          <p:sp>
            <p:nvSpPr>
              <p:cNvPr id="87" name="Rounded Rectangle 86">
                <a:extLst>
                  <a:ext uri="{FF2B5EF4-FFF2-40B4-BE49-F238E27FC236}">
                    <a16:creationId xmlns:a16="http://schemas.microsoft.com/office/drawing/2014/main" id="{0E83CB5E-BF4A-A740-928B-F0B100F3F0A9}"/>
                  </a:ext>
                </a:extLst>
              </p:cNvPr>
              <p:cNvSpPr/>
              <p:nvPr/>
            </p:nvSpPr>
            <p:spPr>
              <a:xfrm>
                <a:off x="7750274" y="3674463"/>
                <a:ext cx="1005840" cy="274320"/>
              </a:xfrm>
              <a:prstGeom prst="roundRect">
                <a:avLst/>
              </a:prstGeom>
              <a:solidFill>
                <a:schemeClr val="tx2">
                  <a:lumMod val="60000"/>
                  <a:lumOff val="40000"/>
                  <a:alpha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88" name="Straight Arrow Connector 87">
                <a:extLst>
                  <a:ext uri="{FF2B5EF4-FFF2-40B4-BE49-F238E27FC236}">
                    <a16:creationId xmlns:a16="http://schemas.microsoft.com/office/drawing/2014/main" id="{62F96529-6691-244D-BF07-A75ABD3904AA}"/>
                  </a:ext>
                </a:extLst>
              </p:cNvPr>
              <p:cNvCxnSpPr>
                <a:cxnSpLocks/>
              </p:cNvCxnSpPr>
              <p:nvPr/>
            </p:nvCxnSpPr>
            <p:spPr>
              <a:xfrm flipV="1">
                <a:off x="8656961" y="3671660"/>
                <a:ext cx="0" cy="27432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00AFC5A7-8F90-6D47-A36E-6FEA158CDCBD}"/>
                  </a:ext>
                </a:extLst>
              </p:cNvPr>
              <p:cNvCxnSpPr>
                <a:cxnSpLocks/>
              </p:cNvCxnSpPr>
              <p:nvPr/>
            </p:nvCxnSpPr>
            <p:spPr>
              <a:xfrm>
                <a:off x="7750273" y="3818578"/>
                <a:ext cx="1005840" cy="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31D3ACB7-B295-B64D-B286-41002F9840FD}"/>
                  </a:ext>
                </a:extLst>
              </p:cNvPr>
              <p:cNvSpPr txBox="1"/>
              <p:nvPr/>
            </p:nvSpPr>
            <p:spPr>
              <a:xfrm>
                <a:off x="8825865" y="3550667"/>
                <a:ext cx="1568012" cy="369332"/>
              </a:xfrm>
              <a:prstGeom prst="rect">
                <a:avLst/>
              </a:prstGeom>
              <a:noFill/>
              <a:effectLst/>
            </p:spPr>
            <p:txBody>
              <a:bodyPr wrap="square" lIns="0" tIns="0" rIns="0" bIns="0" rtlCol="0">
                <a:spAutoFit/>
              </a:bodyPr>
              <a:lstStyle/>
              <a:p>
                <a:r>
                  <a:rPr lang="en-US" sz="900" b="1" dirty="0"/>
                  <a:t>Buoyancy tank height, diameter, location</a:t>
                </a:r>
              </a:p>
            </p:txBody>
          </p:sp>
          <p:cxnSp>
            <p:nvCxnSpPr>
              <p:cNvPr id="119" name="Straight Arrow Connector 118">
                <a:extLst>
                  <a:ext uri="{FF2B5EF4-FFF2-40B4-BE49-F238E27FC236}">
                    <a16:creationId xmlns:a16="http://schemas.microsoft.com/office/drawing/2014/main" id="{A09F84C6-A2C0-C342-A67E-E63C27356E17}"/>
                  </a:ext>
                </a:extLst>
              </p:cNvPr>
              <p:cNvCxnSpPr>
                <a:cxnSpLocks/>
              </p:cNvCxnSpPr>
              <p:nvPr/>
            </p:nvCxnSpPr>
            <p:spPr>
              <a:xfrm flipV="1">
                <a:off x="7748505" y="3945980"/>
                <a:ext cx="0" cy="117688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2" name="Title 11">
            <a:extLst>
              <a:ext uri="{FF2B5EF4-FFF2-40B4-BE49-F238E27FC236}">
                <a16:creationId xmlns:a16="http://schemas.microsoft.com/office/drawing/2014/main" id="{B9B42402-3C1B-EE46-93D0-61393591B4E8}"/>
              </a:ext>
            </a:extLst>
          </p:cNvPr>
          <p:cNvSpPr>
            <a:spLocks noGrp="1"/>
          </p:cNvSpPr>
          <p:nvPr>
            <p:ph type="title"/>
          </p:nvPr>
        </p:nvSpPr>
        <p:spPr>
          <a:xfrm>
            <a:off x="5867028" y="0"/>
            <a:ext cx="3048371" cy="777240"/>
          </a:xfrm>
        </p:spPr>
        <p:txBody>
          <a:bodyPr>
            <a:normAutofit fontScale="90000"/>
          </a:bodyPr>
          <a:lstStyle/>
          <a:p>
            <a:r>
              <a:rPr lang="en-US" dirty="0"/>
              <a:t>Primary geometry parameterization</a:t>
            </a:r>
          </a:p>
        </p:txBody>
      </p:sp>
      <p:sp>
        <p:nvSpPr>
          <p:cNvPr id="13" name="Text Placeholder 12">
            <a:extLst>
              <a:ext uri="{FF2B5EF4-FFF2-40B4-BE49-F238E27FC236}">
                <a16:creationId xmlns:a16="http://schemas.microsoft.com/office/drawing/2014/main" id="{F6D97E7D-A749-6441-AE90-83023BD2EBDB}"/>
              </a:ext>
            </a:extLst>
          </p:cNvPr>
          <p:cNvSpPr>
            <a:spLocks noGrp="1"/>
          </p:cNvSpPr>
          <p:nvPr>
            <p:ph type="body" sz="quarter" idx="10"/>
          </p:nvPr>
        </p:nvSpPr>
        <p:spPr>
          <a:xfrm>
            <a:off x="228602" y="238377"/>
            <a:ext cx="1974788" cy="4508249"/>
          </a:xfrm>
        </p:spPr>
        <p:style>
          <a:lnRef idx="2">
            <a:schemeClr val="accent1"/>
          </a:lnRef>
          <a:fillRef idx="1">
            <a:schemeClr val="lt1"/>
          </a:fillRef>
          <a:effectRef idx="0">
            <a:schemeClr val="accent1"/>
          </a:effectRef>
          <a:fontRef idx="minor">
            <a:schemeClr val="dk1"/>
          </a:fontRef>
        </p:style>
        <p:txBody>
          <a:bodyPr/>
          <a:lstStyle/>
          <a:p>
            <a:r>
              <a:rPr lang="en-US" dirty="0"/>
              <a:t>Modular approach enables rapid analysis of many of the designs currently being explored</a:t>
            </a:r>
          </a:p>
          <a:p>
            <a:r>
              <a:rPr lang="en-US" dirty="0"/>
              <a:t>Also allows optimization algorithm to fluidly search a broad tradespace</a:t>
            </a:r>
          </a:p>
        </p:txBody>
      </p:sp>
    </p:spTree>
    <p:extLst>
      <p:ext uri="{BB962C8B-B14F-4D97-AF65-F5344CB8AC3E}">
        <p14:creationId xmlns:p14="http://schemas.microsoft.com/office/powerpoint/2010/main" val="2206673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F20A20A-C4D9-1342-90E3-2A3AD90B3625}"/>
              </a:ext>
            </a:extLst>
          </p:cNvPr>
          <p:cNvGrpSpPr>
            <a:grpSpLocks noChangeAspect="1"/>
          </p:cNvGrpSpPr>
          <p:nvPr/>
        </p:nvGrpSpPr>
        <p:grpSpPr>
          <a:xfrm>
            <a:off x="3839136" y="1337311"/>
            <a:ext cx="4937760" cy="3262005"/>
            <a:chOff x="905460" y="0"/>
            <a:chExt cx="10381079" cy="6858000"/>
          </a:xfrm>
        </p:grpSpPr>
        <p:pic>
          <p:nvPicPr>
            <p:cNvPr id="5" name="Picture 4">
              <a:extLst>
                <a:ext uri="{FF2B5EF4-FFF2-40B4-BE49-F238E27FC236}">
                  <a16:creationId xmlns:a16="http://schemas.microsoft.com/office/drawing/2014/main" id="{C2188367-2E1C-8644-97F7-78F7B0E938C8}"/>
                </a:ext>
              </a:extLst>
            </p:cNvPr>
            <p:cNvPicPr>
              <a:picLocks noChangeAspect="1"/>
            </p:cNvPicPr>
            <p:nvPr/>
          </p:nvPicPr>
          <p:blipFill>
            <a:blip r:embed="rId2"/>
            <a:stretch>
              <a:fillRect/>
            </a:stretch>
          </p:blipFill>
          <p:spPr>
            <a:xfrm>
              <a:off x="905460" y="0"/>
              <a:ext cx="10381079" cy="6858000"/>
            </a:xfrm>
            <a:prstGeom prst="rect">
              <a:avLst/>
            </a:prstGeom>
          </p:spPr>
        </p:pic>
        <p:sp>
          <p:nvSpPr>
            <p:cNvPr id="6" name="TextBox 5">
              <a:extLst>
                <a:ext uri="{FF2B5EF4-FFF2-40B4-BE49-F238E27FC236}">
                  <a16:creationId xmlns:a16="http://schemas.microsoft.com/office/drawing/2014/main" id="{56158A3A-8AAC-1542-868D-B9EA6E1DC9BE}"/>
                </a:ext>
              </a:extLst>
            </p:cNvPr>
            <p:cNvSpPr txBox="1"/>
            <p:nvPr/>
          </p:nvSpPr>
          <p:spPr>
            <a:xfrm>
              <a:off x="6245352" y="1143000"/>
              <a:ext cx="253447" cy="499097"/>
            </a:xfrm>
            <a:prstGeom prst="rect">
              <a:avLst/>
            </a:prstGeom>
            <a:noFill/>
          </p:spPr>
          <p:txBody>
            <a:bodyPr wrap="none" lIns="0" tIns="0" rIns="0" bIns="0" rtlCol="0">
              <a:spAutoFit/>
            </a:bodyPr>
            <a:lstStyle/>
            <a:p>
              <a:r>
                <a:rPr lang="en-US" sz="1600" b="1" dirty="0">
                  <a:solidFill>
                    <a:schemeClr val="bg1"/>
                  </a:solidFill>
                </a:rPr>
                <a:t>A</a:t>
              </a:r>
            </a:p>
          </p:txBody>
        </p:sp>
        <p:sp>
          <p:nvSpPr>
            <p:cNvPr id="7" name="TextBox 6">
              <a:extLst>
                <a:ext uri="{FF2B5EF4-FFF2-40B4-BE49-F238E27FC236}">
                  <a16:creationId xmlns:a16="http://schemas.microsoft.com/office/drawing/2014/main" id="{674A8E65-A2C2-D644-8CC1-A32B4207C6E8}"/>
                </a:ext>
              </a:extLst>
            </p:cNvPr>
            <p:cNvSpPr txBox="1"/>
            <p:nvPr/>
          </p:nvSpPr>
          <p:spPr>
            <a:xfrm>
              <a:off x="7476743" y="1295400"/>
              <a:ext cx="233951" cy="499097"/>
            </a:xfrm>
            <a:prstGeom prst="rect">
              <a:avLst/>
            </a:prstGeom>
            <a:noFill/>
          </p:spPr>
          <p:txBody>
            <a:bodyPr wrap="none" lIns="0" tIns="0" rIns="0" bIns="0" rtlCol="0">
              <a:spAutoFit/>
            </a:bodyPr>
            <a:lstStyle/>
            <a:p>
              <a:r>
                <a:rPr lang="en-US" sz="1600" b="1" dirty="0">
                  <a:solidFill>
                    <a:schemeClr val="bg1"/>
                  </a:solidFill>
                </a:rPr>
                <a:t>B</a:t>
              </a:r>
            </a:p>
          </p:txBody>
        </p:sp>
        <p:sp>
          <p:nvSpPr>
            <p:cNvPr id="8" name="TextBox 7">
              <a:extLst>
                <a:ext uri="{FF2B5EF4-FFF2-40B4-BE49-F238E27FC236}">
                  <a16:creationId xmlns:a16="http://schemas.microsoft.com/office/drawing/2014/main" id="{54D4643F-F6B9-9843-A104-3B6644718E54}"/>
                </a:ext>
              </a:extLst>
            </p:cNvPr>
            <p:cNvSpPr txBox="1"/>
            <p:nvPr/>
          </p:nvSpPr>
          <p:spPr>
            <a:xfrm>
              <a:off x="6937248" y="4797551"/>
              <a:ext cx="220954" cy="499097"/>
            </a:xfrm>
            <a:prstGeom prst="rect">
              <a:avLst/>
            </a:prstGeom>
            <a:noFill/>
          </p:spPr>
          <p:txBody>
            <a:bodyPr wrap="none" lIns="0" tIns="0" rIns="0" bIns="0" rtlCol="0">
              <a:spAutoFit/>
            </a:bodyPr>
            <a:lstStyle/>
            <a:p>
              <a:r>
                <a:rPr lang="en-US" sz="1600" b="1" dirty="0">
                  <a:solidFill>
                    <a:schemeClr val="bg1"/>
                  </a:solidFill>
                </a:rPr>
                <a:t>C</a:t>
              </a:r>
            </a:p>
          </p:txBody>
        </p:sp>
        <p:sp>
          <p:nvSpPr>
            <p:cNvPr id="9" name="TextBox 8">
              <a:extLst>
                <a:ext uri="{FF2B5EF4-FFF2-40B4-BE49-F238E27FC236}">
                  <a16:creationId xmlns:a16="http://schemas.microsoft.com/office/drawing/2014/main" id="{5646AAFF-8B10-A84D-AF28-7FE0A95063D8}"/>
                </a:ext>
              </a:extLst>
            </p:cNvPr>
            <p:cNvSpPr txBox="1"/>
            <p:nvPr/>
          </p:nvSpPr>
          <p:spPr>
            <a:xfrm>
              <a:off x="6595871" y="5379720"/>
              <a:ext cx="263197" cy="499097"/>
            </a:xfrm>
            <a:prstGeom prst="rect">
              <a:avLst/>
            </a:prstGeom>
            <a:noFill/>
          </p:spPr>
          <p:txBody>
            <a:bodyPr wrap="none" lIns="0" tIns="0" rIns="0" bIns="0" rtlCol="0">
              <a:spAutoFit/>
            </a:bodyPr>
            <a:lstStyle/>
            <a:p>
              <a:r>
                <a:rPr lang="en-US" sz="1600" b="1" dirty="0">
                  <a:solidFill>
                    <a:schemeClr val="bg1"/>
                  </a:solidFill>
                </a:rPr>
                <a:t>D</a:t>
              </a:r>
            </a:p>
          </p:txBody>
        </p:sp>
        <p:sp>
          <p:nvSpPr>
            <p:cNvPr id="10" name="TextBox 9">
              <a:extLst>
                <a:ext uri="{FF2B5EF4-FFF2-40B4-BE49-F238E27FC236}">
                  <a16:creationId xmlns:a16="http://schemas.microsoft.com/office/drawing/2014/main" id="{F0AACA1C-9F08-3C4C-BB7D-167E924DC296}"/>
                </a:ext>
              </a:extLst>
            </p:cNvPr>
            <p:cNvSpPr txBox="1"/>
            <p:nvPr/>
          </p:nvSpPr>
          <p:spPr>
            <a:xfrm>
              <a:off x="5242560" y="3797807"/>
              <a:ext cx="201458" cy="499097"/>
            </a:xfrm>
            <a:prstGeom prst="rect">
              <a:avLst/>
            </a:prstGeom>
            <a:noFill/>
          </p:spPr>
          <p:txBody>
            <a:bodyPr wrap="none" lIns="0" tIns="0" rIns="0" bIns="0" rtlCol="0">
              <a:spAutoFit/>
            </a:bodyPr>
            <a:lstStyle/>
            <a:p>
              <a:r>
                <a:rPr lang="en-US" sz="1600" b="1" dirty="0">
                  <a:solidFill>
                    <a:schemeClr val="bg1"/>
                  </a:solidFill>
                </a:rPr>
                <a:t>E</a:t>
              </a:r>
            </a:p>
          </p:txBody>
        </p:sp>
        <p:sp>
          <p:nvSpPr>
            <p:cNvPr id="11" name="TextBox 10">
              <a:extLst>
                <a:ext uri="{FF2B5EF4-FFF2-40B4-BE49-F238E27FC236}">
                  <a16:creationId xmlns:a16="http://schemas.microsoft.com/office/drawing/2014/main" id="{1464629C-D1A4-8643-BBB6-E35DA87D0BEE}"/>
                </a:ext>
              </a:extLst>
            </p:cNvPr>
            <p:cNvSpPr txBox="1"/>
            <p:nvPr/>
          </p:nvSpPr>
          <p:spPr>
            <a:xfrm>
              <a:off x="5035297" y="4450080"/>
              <a:ext cx="191712" cy="499097"/>
            </a:xfrm>
            <a:prstGeom prst="rect">
              <a:avLst/>
            </a:prstGeom>
            <a:noFill/>
          </p:spPr>
          <p:txBody>
            <a:bodyPr wrap="none" lIns="0" tIns="0" rIns="0" bIns="0" rtlCol="0">
              <a:spAutoFit/>
            </a:bodyPr>
            <a:lstStyle/>
            <a:p>
              <a:r>
                <a:rPr lang="en-US" sz="1600" b="1" dirty="0">
                  <a:solidFill>
                    <a:schemeClr val="bg1"/>
                  </a:solidFill>
                </a:rPr>
                <a:t>F</a:t>
              </a:r>
            </a:p>
          </p:txBody>
        </p:sp>
        <p:sp>
          <p:nvSpPr>
            <p:cNvPr id="12" name="TextBox 11">
              <a:extLst>
                <a:ext uri="{FF2B5EF4-FFF2-40B4-BE49-F238E27FC236}">
                  <a16:creationId xmlns:a16="http://schemas.microsoft.com/office/drawing/2014/main" id="{DD3E1A79-583D-7D42-AF22-6B3586F440D1}"/>
                </a:ext>
              </a:extLst>
            </p:cNvPr>
            <p:cNvSpPr txBox="1"/>
            <p:nvPr/>
          </p:nvSpPr>
          <p:spPr>
            <a:xfrm>
              <a:off x="6824473" y="4309873"/>
              <a:ext cx="191712" cy="499097"/>
            </a:xfrm>
            <a:prstGeom prst="rect">
              <a:avLst/>
            </a:prstGeom>
            <a:noFill/>
          </p:spPr>
          <p:txBody>
            <a:bodyPr wrap="none" lIns="0" tIns="0" rIns="0" bIns="0" rtlCol="0">
              <a:spAutoFit/>
            </a:bodyPr>
            <a:lstStyle/>
            <a:p>
              <a:r>
                <a:rPr lang="en-US" sz="1600" b="1" dirty="0">
                  <a:solidFill>
                    <a:schemeClr val="bg1"/>
                  </a:solidFill>
                </a:rPr>
                <a:t>F</a:t>
              </a:r>
            </a:p>
          </p:txBody>
        </p:sp>
      </p:grpSp>
      <p:sp>
        <p:nvSpPr>
          <p:cNvPr id="2" name="Title 1">
            <a:extLst>
              <a:ext uri="{FF2B5EF4-FFF2-40B4-BE49-F238E27FC236}">
                <a16:creationId xmlns:a16="http://schemas.microsoft.com/office/drawing/2014/main" id="{92E21FD9-D33A-4B4A-9A04-E3F6CEA20D90}"/>
              </a:ext>
            </a:extLst>
          </p:cNvPr>
          <p:cNvSpPr>
            <a:spLocks noGrp="1"/>
          </p:cNvSpPr>
          <p:nvPr>
            <p:ph type="title"/>
          </p:nvPr>
        </p:nvSpPr>
        <p:spPr/>
        <p:txBody>
          <a:bodyPr>
            <a:normAutofit fontScale="90000"/>
          </a:bodyPr>
          <a:lstStyle/>
          <a:p>
            <a:r>
              <a:rPr lang="en-US" dirty="0"/>
              <a:t>Pontoon/truss parameterization is also meant to be generic</a:t>
            </a:r>
          </a:p>
        </p:txBody>
      </p:sp>
      <p:sp>
        <p:nvSpPr>
          <p:cNvPr id="3" name="Text Placeholder 2">
            <a:extLst>
              <a:ext uri="{FF2B5EF4-FFF2-40B4-BE49-F238E27FC236}">
                <a16:creationId xmlns:a16="http://schemas.microsoft.com/office/drawing/2014/main" id="{E5B3BFD1-48C8-DB43-9A51-5169728FB9F4}"/>
              </a:ext>
            </a:extLst>
          </p:cNvPr>
          <p:cNvSpPr>
            <a:spLocks noGrp="1"/>
          </p:cNvSpPr>
          <p:nvPr>
            <p:ph type="body" sz="quarter" idx="10"/>
          </p:nvPr>
        </p:nvSpPr>
        <p:spPr>
          <a:xfrm>
            <a:off x="457199" y="868681"/>
            <a:ext cx="3308117" cy="4194810"/>
          </a:xfrm>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en-US" dirty="0"/>
              <a:t>Many  substructure  designs  use pontoons  that  form  a  truss  to  connect different  components</a:t>
            </a:r>
          </a:p>
          <a:p>
            <a:pPr lvl="1"/>
            <a:endParaRPr lang="en-US" dirty="0"/>
          </a:p>
          <a:p>
            <a:r>
              <a:rPr lang="en-US" dirty="0"/>
              <a:t>All  pontoons  are  assumed  to  be made of the same material and have  the  same cross-section </a:t>
            </a:r>
          </a:p>
          <a:p>
            <a:pPr lvl="1"/>
            <a:endParaRPr lang="en-US" dirty="0"/>
          </a:p>
          <a:p>
            <a:r>
              <a:rPr lang="en-US" dirty="0"/>
              <a:t>Parameterization via discrete design variables</a:t>
            </a:r>
          </a:p>
          <a:p>
            <a:pPr lvl="1"/>
            <a:r>
              <a:rPr lang="en-US" dirty="0"/>
              <a:t>Upper  and  lower  rings  connecting  the  offset  columns  (B  and  D)</a:t>
            </a:r>
          </a:p>
          <a:p>
            <a:pPr lvl="1"/>
            <a:r>
              <a:rPr lang="en-US" dirty="0"/>
              <a:t>Upper  and  lower  main-to-offset  connections  (A  and  C)</a:t>
            </a:r>
          </a:p>
          <a:p>
            <a:pPr lvl="1"/>
            <a:r>
              <a:rPr lang="en-US" dirty="0"/>
              <a:t>Lower-base  to  upper-offset  cross  members  (E)</a:t>
            </a:r>
          </a:p>
          <a:p>
            <a:pPr lvl="1"/>
            <a:r>
              <a:rPr lang="en-US" dirty="0"/>
              <a:t>V-shaped  cross members (F)</a:t>
            </a:r>
          </a:p>
        </p:txBody>
      </p:sp>
    </p:spTree>
    <p:extLst>
      <p:ext uri="{BB962C8B-B14F-4D97-AF65-F5344CB8AC3E}">
        <p14:creationId xmlns:p14="http://schemas.microsoft.com/office/powerpoint/2010/main" val="384474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43F5-440F-BC41-B01B-F594BC888DEB}"/>
              </a:ext>
            </a:extLst>
          </p:cNvPr>
          <p:cNvSpPr>
            <a:spLocks noGrp="1"/>
          </p:cNvSpPr>
          <p:nvPr>
            <p:ph type="body" sz="quarter" idx="10"/>
          </p:nvPr>
        </p:nvSpPr>
        <p:spPr>
          <a:xfrm>
            <a:off x="457200" y="941977"/>
            <a:ext cx="5486400" cy="3892913"/>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en-US" dirty="0"/>
              <a:t>Process-based cost model for substructure materials and manufacturing according to work of Farkas and </a:t>
            </a:r>
            <a:r>
              <a:rPr lang="en-US" dirty="0" err="1"/>
              <a:t>Jarmai</a:t>
            </a:r>
            <a:endParaRPr lang="en-US" dirty="0"/>
          </a:p>
          <a:p>
            <a:pPr lvl="1"/>
            <a:endParaRPr lang="en-US" dirty="0"/>
          </a:p>
          <a:p>
            <a:r>
              <a:rPr lang="en-US" dirty="0"/>
              <a:t>Assume entire structure is made from steel that runs at $1.1/kg</a:t>
            </a:r>
          </a:p>
          <a:p>
            <a:pPr lvl="1"/>
            <a:endParaRPr lang="en-US" dirty="0"/>
          </a:p>
          <a:p>
            <a:r>
              <a:rPr lang="en-US" dirty="0"/>
              <a:t>Break down key labor operations and charge at $1/min</a:t>
            </a:r>
          </a:p>
          <a:p>
            <a:pPr lvl="1"/>
            <a:r>
              <a:rPr lang="en-US" dirty="0"/>
              <a:t>Cutting, Forming, Welding</a:t>
            </a:r>
          </a:p>
          <a:p>
            <a:pPr lvl="1"/>
            <a:r>
              <a:rPr lang="en-US" dirty="0"/>
              <a:t>Time required scales with type of cut/weld, length of cut/weld, and the masses of the pieces</a:t>
            </a:r>
          </a:p>
          <a:p>
            <a:pPr lvl="1"/>
            <a:endParaRPr lang="en-US" dirty="0"/>
          </a:p>
          <a:p>
            <a:r>
              <a:rPr lang="en-US" dirty="0"/>
              <a:t>Finishing and painting scale by surface area at $28/m</a:t>
            </a:r>
            <a:r>
              <a:rPr lang="en-US" baseline="30000" dirty="0"/>
              <a:t>2</a:t>
            </a:r>
          </a:p>
        </p:txBody>
      </p:sp>
      <p:sp>
        <p:nvSpPr>
          <p:cNvPr id="3" name="Title 2">
            <a:extLst>
              <a:ext uri="{FF2B5EF4-FFF2-40B4-BE49-F238E27FC236}">
                <a16:creationId xmlns:a16="http://schemas.microsoft.com/office/drawing/2014/main" id="{3247F0D3-D5DB-524A-80C4-53782B333246}"/>
              </a:ext>
            </a:extLst>
          </p:cNvPr>
          <p:cNvSpPr>
            <a:spLocks noGrp="1"/>
          </p:cNvSpPr>
          <p:nvPr>
            <p:ph type="title"/>
          </p:nvPr>
        </p:nvSpPr>
        <p:spPr/>
        <p:txBody>
          <a:bodyPr>
            <a:normAutofit fontScale="90000"/>
          </a:bodyPr>
          <a:lstStyle/>
          <a:p>
            <a:r>
              <a:rPr lang="en-US" dirty="0"/>
              <a:t>Cost estimation breaks down substructure into fundamental raw material and labor costs</a:t>
            </a:r>
          </a:p>
        </p:txBody>
      </p:sp>
      <p:pic>
        <p:nvPicPr>
          <p:cNvPr id="5" name="Picture 4">
            <a:extLst>
              <a:ext uri="{FF2B5EF4-FFF2-40B4-BE49-F238E27FC236}">
                <a16:creationId xmlns:a16="http://schemas.microsoft.com/office/drawing/2014/main" id="{48C36753-4AC4-124A-9F43-E4722638D58F}"/>
              </a:ext>
            </a:extLst>
          </p:cNvPr>
          <p:cNvPicPr>
            <a:picLocks noChangeAspect="1"/>
          </p:cNvPicPr>
          <p:nvPr/>
        </p:nvPicPr>
        <p:blipFill>
          <a:blip r:embed="rId2"/>
          <a:stretch>
            <a:fillRect/>
          </a:stretch>
        </p:blipFill>
        <p:spPr>
          <a:xfrm>
            <a:off x="6098702" y="941977"/>
            <a:ext cx="2588098" cy="3892913"/>
          </a:xfrm>
          <a:prstGeom prst="rect">
            <a:avLst/>
          </a:prstGeom>
        </p:spPr>
      </p:pic>
    </p:spTree>
    <p:extLst>
      <p:ext uri="{BB962C8B-B14F-4D97-AF65-F5344CB8AC3E}">
        <p14:creationId xmlns:p14="http://schemas.microsoft.com/office/powerpoint/2010/main" val="237842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0760D-DF0C-4C41-B10F-41D4B297D570}"/>
              </a:ext>
            </a:extLst>
          </p:cNvPr>
          <p:cNvSpPr>
            <a:spLocks noGrp="1"/>
          </p:cNvSpPr>
          <p:nvPr>
            <p:ph type="body" sz="quarter" idx="10"/>
          </p:nvPr>
        </p:nvSpPr>
        <p:spPr/>
        <p:txBody>
          <a:bodyPr/>
          <a:lstStyle/>
          <a:p>
            <a:r>
              <a:rPr lang="en-US" dirty="0"/>
              <a:t>Design Evaluation</a:t>
            </a:r>
          </a:p>
        </p:txBody>
      </p:sp>
      <p:sp>
        <p:nvSpPr>
          <p:cNvPr id="3" name="Text Placeholder 2">
            <a:extLst>
              <a:ext uri="{FF2B5EF4-FFF2-40B4-BE49-F238E27FC236}">
                <a16:creationId xmlns:a16="http://schemas.microsoft.com/office/drawing/2014/main" id="{B14FC178-EC34-BA43-952D-F39AC6541ACA}"/>
              </a:ext>
            </a:extLst>
          </p:cNvPr>
          <p:cNvSpPr>
            <a:spLocks noGrp="1"/>
          </p:cNvSpPr>
          <p:nvPr>
            <p:ph type="body" sz="quarter" idx="11"/>
          </p:nvPr>
        </p:nvSpPr>
        <p:spPr/>
        <p:txBody>
          <a:bodyPr/>
          <a:lstStyle/>
          <a:p>
            <a:endParaRPr lang="en-US"/>
          </a:p>
        </p:txBody>
      </p:sp>
      <p:sp>
        <p:nvSpPr>
          <p:cNvPr id="6" name="Text Placeholder 1">
            <a:extLst>
              <a:ext uri="{FF2B5EF4-FFF2-40B4-BE49-F238E27FC236}">
                <a16:creationId xmlns:a16="http://schemas.microsoft.com/office/drawing/2014/main" id="{88F0E069-E5FD-4341-9C51-9AB6E01C2B21}"/>
              </a:ext>
            </a:extLst>
          </p:cNvPr>
          <p:cNvSpPr txBox="1">
            <a:spLocks/>
          </p:cNvSpPr>
          <p:nvPr/>
        </p:nvSpPr>
        <p:spPr>
          <a:xfrm>
            <a:off x="5477038" y="297180"/>
            <a:ext cx="3485257" cy="451485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179388" indent="-179388" algn="l" defTabSz="457200" rtl="0" eaLnBrk="1" latinLnBrk="0" hangingPunct="1">
              <a:spcBef>
                <a:spcPct val="20000"/>
              </a:spcBef>
              <a:buFont typeface="Arial"/>
              <a:buChar char="•"/>
              <a:tabLst/>
              <a:defRPr sz="2000" b="1" kern="1200">
                <a:solidFill>
                  <a:schemeClr val="tx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tx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tx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tx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1"/>
                </a:solidFill>
              </a:rPr>
              <a:t>Outline</a:t>
            </a:r>
          </a:p>
          <a:p>
            <a:r>
              <a:rPr lang="en-US" dirty="0"/>
              <a:t>Motivation and Approach</a:t>
            </a:r>
          </a:p>
          <a:p>
            <a:pPr lvl="1"/>
            <a:endParaRPr lang="en-US" dirty="0"/>
          </a:p>
          <a:p>
            <a:r>
              <a:rPr lang="en-US" dirty="0"/>
              <a:t>Model Set-Up</a:t>
            </a:r>
          </a:p>
          <a:p>
            <a:pPr lvl="1"/>
            <a:endParaRPr lang="en-US" dirty="0"/>
          </a:p>
          <a:p>
            <a:r>
              <a:rPr lang="en-US" dirty="0">
                <a:highlight>
                  <a:srgbClr val="FFFF00"/>
                </a:highlight>
              </a:rPr>
              <a:t>Design Evaluation</a:t>
            </a:r>
          </a:p>
          <a:p>
            <a:pPr lvl="1"/>
            <a:endParaRPr lang="en-US" dirty="0"/>
          </a:p>
          <a:p>
            <a:r>
              <a:rPr lang="en-US" dirty="0"/>
              <a:t>Conceptual Design Optimization and Sensitivity Study</a:t>
            </a:r>
          </a:p>
          <a:p>
            <a:pPr lvl="1"/>
            <a:endParaRPr lang="en-US" dirty="0"/>
          </a:p>
          <a:p>
            <a:r>
              <a:rPr lang="en-US" dirty="0"/>
              <a:t>Conclusions</a:t>
            </a:r>
          </a:p>
        </p:txBody>
      </p:sp>
    </p:spTree>
    <p:extLst>
      <p:ext uri="{BB962C8B-B14F-4D97-AF65-F5344CB8AC3E}">
        <p14:creationId xmlns:p14="http://schemas.microsoft.com/office/powerpoint/2010/main" val="169423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2F73-F6D4-4042-B83D-255775E7B4AD}"/>
              </a:ext>
            </a:extLst>
          </p:cNvPr>
          <p:cNvSpPr>
            <a:spLocks noGrp="1"/>
          </p:cNvSpPr>
          <p:nvPr>
            <p:ph type="title"/>
          </p:nvPr>
        </p:nvSpPr>
        <p:spPr>
          <a:xfrm>
            <a:off x="457200" y="0"/>
            <a:ext cx="8229600" cy="777240"/>
          </a:xfrm>
        </p:spPr>
        <p:txBody>
          <a:bodyPr>
            <a:normAutofit fontScale="90000"/>
          </a:bodyPr>
          <a:lstStyle/>
          <a:p>
            <a:r>
              <a:rPr lang="en-US" dirty="0"/>
              <a:t>Turbine load path is evaluated with beam FEM to generate optimization constraints via code checks</a:t>
            </a:r>
          </a:p>
        </p:txBody>
      </p:sp>
      <p:grpSp>
        <p:nvGrpSpPr>
          <p:cNvPr id="91" name="Group 90">
            <a:extLst>
              <a:ext uri="{FF2B5EF4-FFF2-40B4-BE49-F238E27FC236}">
                <a16:creationId xmlns:a16="http://schemas.microsoft.com/office/drawing/2014/main" id="{663C09C9-8BFE-924C-B2CD-FFA4B9F271A7}"/>
              </a:ext>
            </a:extLst>
          </p:cNvPr>
          <p:cNvGrpSpPr/>
          <p:nvPr/>
        </p:nvGrpSpPr>
        <p:grpSpPr>
          <a:xfrm>
            <a:off x="272041" y="960025"/>
            <a:ext cx="3089719" cy="4070551"/>
            <a:chOff x="3268459" y="425453"/>
            <a:chExt cx="3089719" cy="4070551"/>
          </a:xfrm>
        </p:grpSpPr>
        <p:sp>
          <p:nvSpPr>
            <p:cNvPr id="90" name="Freeform 89">
              <a:extLst>
                <a:ext uri="{FF2B5EF4-FFF2-40B4-BE49-F238E27FC236}">
                  <a16:creationId xmlns:a16="http://schemas.microsoft.com/office/drawing/2014/main" id="{37675DC1-1487-454E-9BF1-D830AC31C1E7}"/>
                </a:ext>
              </a:extLst>
            </p:cNvPr>
            <p:cNvSpPr/>
            <p:nvPr/>
          </p:nvSpPr>
          <p:spPr>
            <a:xfrm>
              <a:off x="3717820" y="2881656"/>
              <a:ext cx="844944" cy="1614348"/>
            </a:xfrm>
            <a:custGeom>
              <a:avLst/>
              <a:gdLst>
                <a:gd name="connsiteX0" fmla="*/ 2039007 w 2039007"/>
                <a:gd name="connsiteY0" fmla="*/ 0 h 2755500"/>
                <a:gd name="connsiteX1" fmla="*/ 1114097 w 2039007"/>
                <a:gd name="connsiteY1" fmla="*/ 2406869 h 2755500"/>
                <a:gd name="connsiteX2" fmla="*/ 0 w 2039007"/>
                <a:gd name="connsiteY2" fmla="*/ 2690649 h 2755500"/>
                <a:gd name="connsiteX0" fmla="*/ 2039007 w 2039007"/>
                <a:gd name="connsiteY0" fmla="*/ 0 h 2714063"/>
                <a:gd name="connsiteX1" fmla="*/ 1250732 w 2039007"/>
                <a:gd name="connsiteY1" fmla="*/ 2196663 h 2714063"/>
                <a:gd name="connsiteX2" fmla="*/ 0 w 2039007"/>
                <a:gd name="connsiteY2" fmla="*/ 2690649 h 2714063"/>
                <a:gd name="connsiteX0" fmla="*/ 2039007 w 2039007"/>
                <a:gd name="connsiteY0" fmla="*/ 0 h 2712375"/>
                <a:gd name="connsiteX1" fmla="*/ 1250732 w 2039007"/>
                <a:gd name="connsiteY1" fmla="*/ 2196663 h 2712375"/>
                <a:gd name="connsiteX2" fmla="*/ 0 w 2039007"/>
                <a:gd name="connsiteY2" fmla="*/ 2690649 h 2712375"/>
              </a:gdLst>
              <a:ahLst/>
              <a:cxnLst>
                <a:cxn ang="0">
                  <a:pos x="connsiteX0" y="connsiteY0"/>
                </a:cxn>
                <a:cxn ang="0">
                  <a:pos x="connsiteX1" y="connsiteY1"/>
                </a:cxn>
                <a:cxn ang="0">
                  <a:pos x="connsiteX2" y="connsiteY2"/>
                </a:cxn>
              </a:cxnLst>
              <a:rect l="l" t="t" r="r" b="b"/>
              <a:pathLst>
                <a:path w="2039007" h="2712375">
                  <a:moveTo>
                    <a:pt x="2039007" y="0"/>
                  </a:moveTo>
                  <a:cubicBezTo>
                    <a:pt x="1746469" y="979213"/>
                    <a:pt x="1548525" y="1769242"/>
                    <a:pt x="1250732" y="2196663"/>
                  </a:cubicBezTo>
                  <a:cubicBezTo>
                    <a:pt x="952939" y="2624084"/>
                    <a:pt x="387131" y="2772980"/>
                    <a:pt x="0" y="2690649"/>
                  </a:cubicBezTo>
                </a:path>
              </a:pathLst>
            </a:custGeom>
            <a:noFill/>
            <a:ln w="285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39650746-835A-BB47-AB02-22F68DDA17D2}"/>
                </a:ext>
              </a:extLst>
            </p:cNvPr>
            <p:cNvSpPr/>
            <p:nvPr/>
          </p:nvSpPr>
          <p:spPr>
            <a:xfrm>
              <a:off x="4556753" y="2860485"/>
              <a:ext cx="220717" cy="115175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B81A50F5-4D3A-344E-B18F-A48CB64B3F06}"/>
                </a:ext>
              </a:extLst>
            </p:cNvPr>
            <p:cNvSpPr/>
            <p:nvPr/>
          </p:nvSpPr>
          <p:spPr>
            <a:xfrm>
              <a:off x="4553640" y="2647650"/>
              <a:ext cx="227902" cy="212835"/>
            </a:xfrm>
            <a:prstGeom prst="trapezoid">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4B716E-D7AE-414B-82BF-F90985365B37}"/>
                </a:ext>
              </a:extLst>
            </p:cNvPr>
            <p:cNvSpPr/>
            <p:nvPr/>
          </p:nvSpPr>
          <p:spPr>
            <a:xfrm>
              <a:off x="4609297" y="2493600"/>
              <a:ext cx="116586" cy="137160"/>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656D58BB-A361-434E-996C-58CB02360438}"/>
                </a:ext>
              </a:extLst>
            </p:cNvPr>
            <p:cNvSpPr/>
            <p:nvPr/>
          </p:nvSpPr>
          <p:spPr>
            <a:xfrm>
              <a:off x="4609297" y="2370608"/>
              <a:ext cx="116586" cy="114641"/>
            </a:xfrm>
            <a:prstGeom prst="trapezoid">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65A0364-7C7C-6A4B-84DE-2DE4DCB1B3C3}"/>
                </a:ext>
              </a:extLst>
            </p:cNvPr>
            <p:cNvCxnSpPr/>
            <p:nvPr/>
          </p:nvCxnSpPr>
          <p:spPr>
            <a:xfrm>
              <a:off x="3324665" y="2630760"/>
              <a:ext cx="2560320" cy="0"/>
            </a:xfrm>
            <a:prstGeom prst="line">
              <a:avLst/>
            </a:prstGeom>
            <a:ln w="57150"/>
            <a:effectLst/>
          </p:spPr>
          <p:style>
            <a:lnRef idx="2">
              <a:schemeClr val="accent1"/>
            </a:lnRef>
            <a:fillRef idx="0">
              <a:schemeClr val="accent1"/>
            </a:fillRef>
            <a:effectRef idx="1">
              <a:schemeClr val="accent1"/>
            </a:effectRef>
            <a:fontRef idx="minor">
              <a:schemeClr val="tx1"/>
            </a:fontRef>
          </p:style>
        </p:cxnSp>
        <p:sp>
          <p:nvSpPr>
            <p:cNvPr id="20" name="Freeform 19">
              <a:extLst>
                <a:ext uri="{FF2B5EF4-FFF2-40B4-BE49-F238E27FC236}">
                  <a16:creationId xmlns:a16="http://schemas.microsoft.com/office/drawing/2014/main" id="{E7CA095F-2EDA-E94E-AF56-F7A4F80A8DFB}"/>
                </a:ext>
              </a:extLst>
            </p:cNvPr>
            <p:cNvSpPr/>
            <p:nvPr/>
          </p:nvSpPr>
          <p:spPr>
            <a:xfrm flipH="1">
              <a:off x="4817448" y="2869934"/>
              <a:ext cx="844944" cy="1614348"/>
            </a:xfrm>
            <a:custGeom>
              <a:avLst/>
              <a:gdLst>
                <a:gd name="connsiteX0" fmla="*/ 2039007 w 2039007"/>
                <a:gd name="connsiteY0" fmla="*/ 0 h 2755500"/>
                <a:gd name="connsiteX1" fmla="*/ 1114097 w 2039007"/>
                <a:gd name="connsiteY1" fmla="*/ 2406869 h 2755500"/>
                <a:gd name="connsiteX2" fmla="*/ 0 w 2039007"/>
                <a:gd name="connsiteY2" fmla="*/ 2690649 h 2755500"/>
                <a:gd name="connsiteX0" fmla="*/ 2039007 w 2039007"/>
                <a:gd name="connsiteY0" fmla="*/ 0 h 2714063"/>
                <a:gd name="connsiteX1" fmla="*/ 1250732 w 2039007"/>
                <a:gd name="connsiteY1" fmla="*/ 2196663 h 2714063"/>
                <a:gd name="connsiteX2" fmla="*/ 0 w 2039007"/>
                <a:gd name="connsiteY2" fmla="*/ 2690649 h 2714063"/>
                <a:gd name="connsiteX0" fmla="*/ 2039007 w 2039007"/>
                <a:gd name="connsiteY0" fmla="*/ 0 h 2712375"/>
                <a:gd name="connsiteX1" fmla="*/ 1250732 w 2039007"/>
                <a:gd name="connsiteY1" fmla="*/ 2196663 h 2712375"/>
                <a:gd name="connsiteX2" fmla="*/ 0 w 2039007"/>
                <a:gd name="connsiteY2" fmla="*/ 2690649 h 2712375"/>
              </a:gdLst>
              <a:ahLst/>
              <a:cxnLst>
                <a:cxn ang="0">
                  <a:pos x="connsiteX0" y="connsiteY0"/>
                </a:cxn>
                <a:cxn ang="0">
                  <a:pos x="connsiteX1" y="connsiteY1"/>
                </a:cxn>
                <a:cxn ang="0">
                  <a:pos x="connsiteX2" y="connsiteY2"/>
                </a:cxn>
              </a:cxnLst>
              <a:rect l="l" t="t" r="r" b="b"/>
              <a:pathLst>
                <a:path w="2039007" h="2712375">
                  <a:moveTo>
                    <a:pt x="2039007" y="0"/>
                  </a:moveTo>
                  <a:cubicBezTo>
                    <a:pt x="1746469" y="979213"/>
                    <a:pt x="1548525" y="1769242"/>
                    <a:pt x="1250732" y="2196663"/>
                  </a:cubicBezTo>
                  <a:cubicBezTo>
                    <a:pt x="952939" y="2624084"/>
                    <a:pt x="387131" y="2772980"/>
                    <a:pt x="0" y="2690649"/>
                  </a:cubicBezTo>
                </a:path>
              </a:pathLst>
            </a:custGeom>
            <a:noFill/>
            <a:ln w="28575">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Trapezoid 20">
              <a:extLst>
                <a:ext uri="{FF2B5EF4-FFF2-40B4-BE49-F238E27FC236}">
                  <a16:creationId xmlns:a16="http://schemas.microsoft.com/office/drawing/2014/main" id="{F3E15C3E-8F18-BF40-8BA4-14FE35B7ACA6}"/>
                </a:ext>
              </a:extLst>
            </p:cNvPr>
            <p:cNvSpPr/>
            <p:nvPr/>
          </p:nvSpPr>
          <p:spPr>
            <a:xfrm>
              <a:off x="4636780" y="1243060"/>
              <a:ext cx="68580" cy="1131570"/>
            </a:xfrm>
            <a:prstGeom prst="trapezoid">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BB4C2C-AEEB-BE4B-925F-F362D820C84A}"/>
                </a:ext>
              </a:extLst>
            </p:cNvPr>
            <p:cNvSpPr/>
            <p:nvPr/>
          </p:nvSpPr>
          <p:spPr>
            <a:xfrm>
              <a:off x="4427587" y="1140795"/>
              <a:ext cx="329826" cy="102870"/>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191D179-E607-EA42-9E0C-407AC2626832}"/>
                </a:ext>
              </a:extLst>
            </p:cNvPr>
            <p:cNvSpPr/>
            <p:nvPr/>
          </p:nvSpPr>
          <p:spPr>
            <a:xfrm>
              <a:off x="4340809" y="1157810"/>
              <a:ext cx="68580" cy="68580"/>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2D699C-8BC2-0147-88A7-6DD0D072F0B0}"/>
                </a:ext>
              </a:extLst>
            </p:cNvPr>
            <p:cNvSpPr/>
            <p:nvPr/>
          </p:nvSpPr>
          <p:spPr>
            <a:xfrm rot="206327">
              <a:off x="4334933" y="1247572"/>
              <a:ext cx="47296" cy="738534"/>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4CF5F6E-C84D-2D45-9CA4-3E80A556F0EA}"/>
                </a:ext>
              </a:extLst>
            </p:cNvPr>
            <p:cNvSpPr/>
            <p:nvPr/>
          </p:nvSpPr>
          <p:spPr>
            <a:xfrm rot="21393673" flipH="1">
              <a:off x="4346558" y="425453"/>
              <a:ext cx="47296" cy="738534"/>
            </a:xfrm>
            <a:prstGeom prst="ellipse">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27" name="Straight Arrow Connector 26">
              <a:extLst>
                <a:ext uri="{FF2B5EF4-FFF2-40B4-BE49-F238E27FC236}">
                  <a16:creationId xmlns:a16="http://schemas.microsoft.com/office/drawing/2014/main" id="{0EDACD37-0C48-3E4A-AC6D-B2A8B3195D22}"/>
                </a:ext>
              </a:extLst>
            </p:cNvPr>
            <p:cNvCxnSpPr/>
            <p:nvPr/>
          </p:nvCxnSpPr>
          <p:spPr>
            <a:xfrm>
              <a:off x="3479405" y="1120221"/>
              <a:ext cx="417786"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487FAE8-452B-F243-B325-8250242E372B}"/>
                </a:ext>
              </a:extLst>
            </p:cNvPr>
            <p:cNvCxnSpPr/>
            <p:nvPr/>
          </p:nvCxnSpPr>
          <p:spPr>
            <a:xfrm>
              <a:off x="3479405" y="1194621"/>
              <a:ext cx="417786"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CCE10FF-DA6F-4347-A3A0-F92D2648FF9F}"/>
                </a:ext>
              </a:extLst>
            </p:cNvPr>
            <p:cNvCxnSpPr/>
            <p:nvPr/>
          </p:nvCxnSpPr>
          <p:spPr>
            <a:xfrm>
              <a:off x="3479405" y="1269020"/>
              <a:ext cx="417786" cy="0"/>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1574F9D-9115-E34F-B9C3-FBDF05A5E9AF}"/>
                </a:ext>
              </a:extLst>
            </p:cNvPr>
            <p:cNvCxnSpPr/>
            <p:nvPr/>
          </p:nvCxnSpPr>
          <p:spPr>
            <a:xfrm>
              <a:off x="3795774" y="2738401"/>
              <a:ext cx="417786"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1A2C9B6-CDD5-7546-A7AA-7B0383905727}"/>
                </a:ext>
              </a:extLst>
            </p:cNvPr>
            <p:cNvCxnSpPr/>
            <p:nvPr/>
          </p:nvCxnSpPr>
          <p:spPr>
            <a:xfrm>
              <a:off x="3795774" y="2792227"/>
              <a:ext cx="308610"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DD319D6-D003-E14F-8E63-195BA4C98B95}"/>
                </a:ext>
              </a:extLst>
            </p:cNvPr>
            <p:cNvCxnSpPr/>
            <p:nvPr/>
          </p:nvCxnSpPr>
          <p:spPr>
            <a:xfrm>
              <a:off x="3795774" y="2846053"/>
              <a:ext cx="205740" cy="0"/>
            </a:xfrm>
            <a:prstGeom prst="straightConnector1">
              <a:avLst/>
            </a:prstGeom>
            <a:ln>
              <a:solidFill>
                <a:schemeClr val="accent1"/>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33" name="Freeform 32">
              <a:extLst>
                <a:ext uri="{FF2B5EF4-FFF2-40B4-BE49-F238E27FC236}">
                  <a16:creationId xmlns:a16="http://schemas.microsoft.com/office/drawing/2014/main" id="{42EF4C57-A263-EF4B-BCFD-50C32D89B1D8}"/>
                </a:ext>
              </a:extLst>
            </p:cNvPr>
            <p:cNvSpPr/>
            <p:nvPr/>
          </p:nvSpPr>
          <p:spPr>
            <a:xfrm>
              <a:off x="3439632" y="2521394"/>
              <a:ext cx="394138" cy="189535"/>
            </a:xfrm>
            <a:custGeom>
              <a:avLst/>
              <a:gdLst>
                <a:gd name="connsiteX0" fmla="*/ 0 w 525518"/>
                <a:gd name="connsiteY0" fmla="*/ 220893 h 252713"/>
                <a:gd name="connsiteX1" fmla="*/ 136635 w 525518"/>
                <a:gd name="connsiteY1" fmla="*/ 176 h 252713"/>
                <a:gd name="connsiteX2" fmla="*/ 283780 w 525518"/>
                <a:gd name="connsiteY2" fmla="*/ 252424 h 252713"/>
                <a:gd name="connsiteX3" fmla="*/ 409904 w 525518"/>
                <a:gd name="connsiteY3" fmla="*/ 52727 h 252713"/>
                <a:gd name="connsiteX4" fmla="*/ 525518 w 525518"/>
                <a:gd name="connsiteY4" fmla="*/ 157831 h 252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18" h="252713">
                  <a:moveTo>
                    <a:pt x="0" y="220893"/>
                  </a:moveTo>
                  <a:cubicBezTo>
                    <a:pt x="44669" y="107907"/>
                    <a:pt x="89338" y="-5079"/>
                    <a:pt x="136635" y="176"/>
                  </a:cubicBezTo>
                  <a:cubicBezTo>
                    <a:pt x="183932" y="5431"/>
                    <a:pt x="238235" y="243666"/>
                    <a:pt x="283780" y="252424"/>
                  </a:cubicBezTo>
                  <a:cubicBezTo>
                    <a:pt x="329325" y="261182"/>
                    <a:pt x="369614" y="68492"/>
                    <a:pt x="409904" y="52727"/>
                  </a:cubicBezTo>
                  <a:cubicBezTo>
                    <a:pt x="450194" y="36962"/>
                    <a:pt x="487856" y="97396"/>
                    <a:pt x="525518" y="157831"/>
                  </a:cubicBezTo>
                </a:path>
              </a:pathLst>
            </a:custGeom>
            <a:noFill/>
            <a:ln w="19050">
              <a:solidFill>
                <a:schemeClr val="accent1"/>
              </a:solidFill>
              <a:prstDash val="sysDash"/>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35" name="TextBox 34">
              <a:extLst>
                <a:ext uri="{FF2B5EF4-FFF2-40B4-BE49-F238E27FC236}">
                  <a16:creationId xmlns:a16="http://schemas.microsoft.com/office/drawing/2014/main" id="{B22B97E8-CA09-D845-BC8E-2184EDAD1B88}"/>
                </a:ext>
              </a:extLst>
            </p:cNvPr>
            <p:cNvSpPr txBox="1"/>
            <p:nvPr/>
          </p:nvSpPr>
          <p:spPr>
            <a:xfrm>
              <a:off x="3461467" y="1358860"/>
              <a:ext cx="779059" cy="169277"/>
            </a:xfrm>
            <a:prstGeom prst="rect">
              <a:avLst/>
            </a:prstGeom>
            <a:noFill/>
            <a:effectLst/>
          </p:spPr>
          <p:txBody>
            <a:bodyPr wrap="none" lIns="0" tIns="0" rIns="0" bIns="0" rtlCol="0">
              <a:spAutoFit/>
            </a:bodyPr>
            <a:lstStyle/>
            <a:p>
              <a:r>
                <a:rPr lang="en-US" sz="1100" b="1" dirty="0"/>
                <a:t>Wind loading</a:t>
              </a:r>
            </a:p>
          </p:txBody>
        </p:sp>
        <p:sp>
          <p:nvSpPr>
            <p:cNvPr id="38" name="TextBox 37">
              <a:extLst>
                <a:ext uri="{FF2B5EF4-FFF2-40B4-BE49-F238E27FC236}">
                  <a16:creationId xmlns:a16="http://schemas.microsoft.com/office/drawing/2014/main" id="{88FC2A02-BD87-BD4A-9FB2-974221D072B6}"/>
                </a:ext>
              </a:extLst>
            </p:cNvPr>
            <p:cNvSpPr txBox="1"/>
            <p:nvPr/>
          </p:nvSpPr>
          <p:spPr>
            <a:xfrm>
              <a:off x="3377607" y="2335180"/>
              <a:ext cx="1123706" cy="169277"/>
            </a:xfrm>
            <a:prstGeom prst="rect">
              <a:avLst/>
            </a:prstGeom>
            <a:noFill/>
            <a:effectLst/>
          </p:spPr>
          <p:txBody>
            <a:bodyPr wrap="none" lIns="0" tIns="0" rIns="0" bIns="0" rtlCol="0">
              <a:spAutoFit/>
            </a:bodyPr>
            <a:lstStyle/>
            <a:p>
              <a:r>
                <a:rPr lang="en-US" sz="1100" b="1" dirty="0"/>
                <a:t> Airy (linear) waves</a:t>
              </a:r>
            </a:p>
          </p:txBody>
        </p:sp>
        <p:sp>
          <p:nvSpPr>
            <p:cNvPr id="49" name="TextBox 48">
              <a:extLst>
                <a:ext uri="{FF2B5EF4-FFF2-40B4-BE49-F238E27FC236}">
                  <a16:creationId xmlns:a16="http://schemas.microsoft.com/office/drawing/2014/main" id="{C3244D92-9C69-BB40-9E94-E2093794358D}"/>
                </a:ext>
              </a:extLst>
            </p:cNvPr>
            <p:cNvSpPr txBox="1"/>
            <p:nvPr/>
          </p:nvSpPr>
          <p:spPr>
            <a:xfrm>
              <a:off x="3268459" y="2860628"/>
              <a:ext cx="1189428" cy="507831"/>
            </a:xfrm>
            <a:prstGeom prst="rect">
              <a:avLst/>
            </a:prstGeom>
            <a:noFill/>
            <a:effectLst/>
          </p:spPr>
          <p:txBody>
            <a:bodyPr wrap="none" lIns="0" tIns="0" rIns="0" bIns="0" rtlCol="0">
              <a:spAutoFit/>
            </a:bodyPr>
            <a:lstStyle/>
            <a:p>
              <a:r>
                <a:rPr lang="en-US" sz="1100" b="1" dirty="0"/>
                <a:t>Morrison’s Equation</a:t>
              </a:r>
            </a:p>
            <a:p>
              <a:endParaRPr lang="en-US" sz="1100" b="1" dirty="0"/>
            </a:p>
            <a:p>
              <a:r>
                <a:rPr lang="en-US" sz="1100" b="1" dirty="0"/>
                <a:t>Hydrostatics</a:t>
              </a:r>
            </a:p>
          </p:txBody>
        </p:sp>
        <p:sp>
          <p:nvSpPr>
            <p:cNvPr id="55" name="Rounded Rectangle 54">
              <a:extLst>
                <a:ext uri="{FF2B5EF4-FFF2-40B4-BE49-F238E27FC236}">
                  <a16:creationId xmlns:a16="http://schemas.microsoft.com/office/drawing/2014/main" id="{E50234DB-1DF7-3B49-921A-8A7E46CB0DD9}"/>
                </a:ext>
              </a:extLst>
            </p:cNvPr>
            <p:cNvSpPr/>
            <p:nvPr/>
          </p:nvSpPr>
          <p:spPr>
            <a:xfrm>
              <a:off x="4400860" y="3293266"/>
              <a:ext cx="548640" cy="205740"/>
            </a:xfrm>
            <a:prstGeom prst="roundRect">
              <a:avLst/>
            </a:prstGeom>
            <a:solidFill>
              <a:schemeClr val="tx2">
                <a:lumMod val="60000"/>
                <a:lumOff val="40000"/>
                <a:alpha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2938CDC0-BAD5-9D4E-8BCC-0BE67CE3CF85}"/>
                </a:ext>
              </a:extLst>
            </p:cNvPr>
            <p:cNvCxnSpPr>
              <a:cxnSpLocks/>
            </p:cNvCxnSpPr>
            <p:nvPr/>
          </p:nvCxnSpPr>
          <p:spPr>
            <a:xfrm>
              <a:off x="4893228" y="2846560"/>
              <a:ext cx="114869" cy="390434"/>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CE97C3A-DFB9-1B44-9946-558EA2E1DE68}"/>
                </a:ext>
              </a:extLst>
            </p:cNvPr>
            <p:cNvCxnSpPr>
              <a:cxnSpLocks/>
            </p:cNvCxnSpPr>
            <p:nvPr/>
          </p:nvCxnSpPr>
          <p:spPr>
            <a:xfrm>
              <a:off x="4949500" y="2022545"/>
              <a:ext cx="0" cy="348063"/>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32A0392A-34A3-C44D-ADB8-414C0E829AF5}"/>
                </a:ext>
              </a:extLst>
            </p:cNvPr>
            <p:cNvSpPr txBox="1"/>
            <p:nvPr/>
          </p:nvSpPr>
          <p:spPr>
            <a:xfrm>
              <a:off x="5003859" y="2103592"/>
              <a:ext cx="428002" cy="169277"/>
            </a:xfrm>
            <a:prstGeom prst="rect">
              <a:avLst/>
            </a:prstGeom>
            <a:noFill/>
            <a:effectLst/>
          </p:spPr>
          <p:txBody>
            <a:bodyPr wrap="none" lIns="0" tIns="0" rIns="0" bIns="0" rtlCol="0">
              <a:spAutoFit/>
            </a:bodyPr>
            <a:lstStyle/>
            <a:p>
              <a:r>
                <a:rPr lang="en-US" sz="1100" b="1" dirty="0"/>
                <a:t>Gravity</a:t>
              </a:r>
            </a:p>
          </p:txBody>
        </p:sp>
        <p:sp>
          <p:nvSpPr>
            <p:cNvPr id="73" name="TextBox 72">
              <a:extLst>
                <a:ext uri="{FF2B5EF4-FFF2-40B4-BE49-F238E27FC236}">
                  <a16:creationId xmlns:a16="http://schemas.microsoft.com/office/drawing/2014/main" id="{C0A51F9B-0782-9F40-8C3C-54BED3F9C221}"/>
                </a:ext>
              </a:extLst>
            </p:cNvPr>
            <p:cNvSpPr txBox="1"/>
            <p:nvPr/>
          </p:nvSpPr>
          <p:spPr>
            <a:xfrm>
              <a:off x="5043716" y="2917172"/>
              <a:ext cx="1314462" cy="338554"/>
            </a:xfrm>
            <a:prstGeom prst="rect">
              <a:avLst/>
            </a:prstGeom>
            <a:noFill/>
            <a:effectLst/>
          </p:spPr>
          <p:txBody>
            <a:bodyPr wrap="none" lIns="0" tIns="0" rIns="0" bIns="0" rtlCol="0">
              <a:spAutoFit/>
            </a:bodyPr>
            <a:lstStyle/>
            <a:p>
              <a:r>
                <a:rPr lang="en-US" sz="1100" b="1" dirty="0"/>
                <a:t>Mooring tension</a:t>
              </a:r>
            </a:p>
            <a:p>
              <a:r>
                <a:rPr lang="en-US" sz="1100" b="1" dirty="0"/>
                <a:t>(computed by MAP++)</a:t>
              </a:r>
            </a:p>
          </p:txBody>
        </p:sp>
        <p:cxnSp>
          <p:nvCxnSpPr>
            <p:cNvPr id="74" name="Straight Arrow Connector 73">
              <a:extLst>
                <a:ext uri="{FF2B5EF4-FFF2-40B4-BE49-F238E27FC236}">
                  <a16:creationId xmlns:a16="http://schemas.microsoft.com/office/drawing/2014/main" id="{E3BD461B-E192-DF47-9CF1-B77AB8EA90AE}"/>
                </a:ext>
              </a:extLst>
            </p:cNvPr>
            <p:cNvCxnSpPr>
              <a:cxnSpLocks/>
            </p:cNvCxnSpPr>
            <p:nvPr/>
          </p:nvCxnSpPr>
          <p:spPr>
            <a:xfrm>
              <a:off x="4817448" y="1192100"/>
              <a:ext cx="413761" cy="2521"/>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8" name="Arc 87">
              <a:extLst>
                <a:ext uri="{FF2B5EF4-FFF2-40B4-BE49-F238E27FC236}">
                  <a16:creationId xmlns:a16="http://schemas.microsoft.com/office/drawing/2014/main" id="{3FC8C959-C143-874E-AD3D-B855F839B17E}"/>
                </a:ext>
              </a:extLst>
            </p:cNvPr>
            <p:cNvSpPr>
              <a:spLocks noChangeAspect="1"/>
            </p:cNvSpPr>
            <p:nvPr/>
          </p:nvSpPr>
          <p:spPr>
            <a:xfrm>
              <a:off x="4820979" y="1303987"/>
              <a:ext cx="365760" cy="365760"/>
            </a:xfrm>
            <a:prstGeom prst="arc">
              <a:avLst>
                <a:gd name="adj1" fmla="val 16200000"/>
                <a:gd name="adj2" fmla="val 1187273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p>
          </p:txBody>
        </p:sp>
        <p:sp>
          <p:nvSpPr>
            <p:cNvPr id="89" name="TextBox 88">
              <a:extLst>
                <a:ext uri="{FF2B5EF4-FFF2-40B4-BE49-F238E27FC236}">
                  <a16:creationId xmlns:a16="http://schemas.microsoft.com/office/drawing/2014/main" id="{73C6F9BC-0241-0E43-88CE-1D8A2F7FE85B}"/>
                </a:ext>
              </a:extLst>
            </p:cNvPr>
            <p:cNvSpPr txBox="1"/>
            <p:nvPr/>
          </p:nvSpPr>
          <p:spPr>
            <a:xfrm>
              <a:off x="5268803" y="1116506"/>
              <a:ext cx="782063" cy="507831"/>
            </a:xfrm>
            <a:prstGeom prst="rect">
              <a:avLst/>
            </a:prstGeom>
            <a:noFill/>
            <a:effectLst/>
          </p:spPr>
          <p:txBody>
            <a:bodyPr wrap="square" lIns="0" tIns="0" rIns="0" bIns="0" rtlCol="0">
              <a:spAutoFit/>
            </a:bodyPr>
            <a:lstStyle/>
            <a:p>
              <a:r>
                <a:rPr lang="en-US" sz="1100" b="1" dirty="0"/>
                <a:t>Rotor forces and moments</a:t>
              </a:r>
            </a:p>
          </p:txBody>
        </p:sp>
      </p:grpSp>
      <p:sp>
        <p:nvSpPr>
          <p:cNvPr id="92" name="TextBox 91">
            <a:extLst>
              <a:ext uri="{FF2B5EF4-FFF2-40B4-BE49-F238E27FC236}">
                <a16:creationId xmlns:a16="http://schemas.microsoft.com/office/drawing/2014/main" id="{D0054AFD-C103-B543-85B9-6F583476FB56}"/>
              </a:ext>
            </a:extLst>
          </p:cNvPr>
          <p:cNvSpPr txBox="1"/>
          <p:nvPr/>
        </p:nvSpPr>
        <p:spPr>
          <a:xfrm>
            <a:off x="1328033" y="791814"/>
            <a:ext cx="1837298" cy="369332"/>
          </a:xfrm>
          <a:prstGeom prst="rect">
            <a:avLst/>
          </a:prstGeom>
          <a:noFill/>
        </p:spPr>
        <p:txBody>
          <a:bodyPr wrap="none" rtlCol="0">
            <a:spAutoFit/>
          </a:bodyPr>
          <a:lstStyle/>
          <a:p>
            <a:r>
              <a:rPr lang="en-US" b="1" u="sng" dirty="0">
                <a:solidFill>
                  <a:schemeClr val="accent5"/>
                </a:solidFill>
              </a:rPr>
              <a:t>Loading Sources*</a:t>
            </a:r>
          </a:p>
        </p:txBody>
      </p:sp>
      <p:sp>
        <p:nvSpPr>
          <p:cNvPr id="93" name="Rectangle 92">
            <a:extLst>
              <a:ext uri="{FF2B5EF4-FFF2-40B4-BE49-F238E27FC236}">
                <a16:creationId xmlns:a16="http://schemas.microsoft.com/office/drawing/2014/main" id="{5A716BBE-5257-474E-B402-D5972F60F3FF}"/>
              </a:ext>
            </a:extLst>
          </p:cNvPr>
          <p:cNvSpPr/>
          <p:nvPr/>
        </p:nvSpPr>
        <p:spPr>
          <a:xfrm>
            <a:off x="3685733" y="2427870"/>
            <a:ext cx="2588455" cy="860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rPr>
              <a:t>Frame3DD</a:t>
            </a:r>
          </a:p>
          <a:p>
            <a:pPr algn="ctr"/>
            <a:r>
              <a:rPr lang="en-US" dirty="0"/>
              <a:t>Quasi 1-D static beam finite element analysis</a:t>
            </a:r>
          </a:p>
        </p:txBody>
      </p:sp>
      <p:sp>
        <p:nvSpPr>
          <p:cNvPr id="94" name="Rounded Rectangle 93">
            <a:extLst>
              <a:ext uri="{FF2B5EF4-FFF2-40B4-BE49-F238E27FC236}">
                <a16:creationId xmlns:a16="http://schemas.microsoft.com/office/drawing/2014/main" id="{AF906DC5-6102-4D40-B2CE-4D28BD68E606}"/>
              </a:ext>
            </a:extLst>
          </p:cNvPr>
          <p:cNvSpPr/>
          <p:nvPr/>
        </p:nvSpPr>
        <p:spPr>
          <a:xfrm>
            <a:off x="7202167" y="2473175"/>
            <a:ext cx="1392702" cy="76968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Euro &amp; API code checks</a:t>
            </a:r>
          </a:p>
        </p:txBody>
      </p:sp>
      <p:cxnSp>
        <p:nvCxnSpPr>
          <p:cNvPr id="95" name="Straight Arrow Connector 94">
            <a:extLst>
              <a:ext uri="{FF2B5EF4-FFF2-40B4-BE49-F238E27FC236}">
                <a16:creationId xmlns:a16="http://schemas.microsoft.com/office/drawing/2014/main" id="{7CD6043C-1C7C-1D46-90F9-FB7B58F2E1D4}"/>
              </a:ext>
            </a:extLst>
          </p:cNvPr>
          <p:cNvCxnSpPr>
            <a:cxnSpLocks/>
            <a:stCxn id="93" idx="3"/>
            <a:endCxn id="94" idx="1"/>
          </p:cNvCxnSpPr>
          <p:nvPr/>
        </p:nvCxnSpPr>
        <p:spPr>
          <a:xfrm flipV="1">
            <a:off x="6274188" y="2858016"/>
            <a:ext cx="927979"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77AD74FB-5F9E-F440-8963-5FC24CCD1D07}"/>
              </a:ext>
            </a:extLst>
          </p:cNvPr>
          <p:cNvSpPr txBox="1"/>
          <p:nvPr/>
        </p:nvSpPr>
        <p:spPr>
          <a:xfrm>
            <a:off x="6353445" y="2631257"/>
            <a:ext cx="795269" cy="430887"/>
          </a:xfrm>
          <a:prstGeom prst="rect">
            <a:avLst/>
          </a:prstGeom>
          <a:noFill/>
        </p:spPr>
        <p:txBody>
          <a:bodyPr wrap="square" lIns="0" tIns="0" rIns="0" bIns="0" rtlCol="0">
            <a:spAutoFit/>
          </a:bodyPr>
          <a:lstStyle/>
          <a:p>
            <a:pPr algn="ctr"/>
            <a:r>
              <a:rPr lang="en-US" sz="1400" i="1" dirty="0">
                <a:solidFill>
                  <a:schemeClr val="accent5"/>
                </a:solidFill>
              </a:rPr>
              <a:t>Member stresses</a:t>
            </a:r>
            <a:endParaRPr lang="en-US" sz="1100" i="1" dirty="0">
              <a:solidFill>
                <a:schemeClr val="accent5"/>
              </a:solidFill>
            </a:endParaRPr>
          </a:p>
        </p:txBody>
      </p:sp>
      <p:sp>
        <p:nvSpPr>
          <p:cNvPr id="100" name="Right Brace 99">
            <a:extLst>
              <a:ext uri="{FF2B5EF4-FFF2-40B4-BE49-F238E27FC236}">
                <a16:creationId xmlns:a16="http://schemas.microsoft.com/office/drawing/2014/main" id="{4130D858-A050-FF44-88A1-3A46F7D43A13}"/>
              </a:ext>
            </a:extLst>
          </p:cNvPr>
          <p:cNvSpPr/>
          <p:nvPr/>
        </p:nvSpPr>
        <p:spPr>
          <a:xfrm>
            <a:off x="3165534" y="1063147"/>
            <a:ext cx="478301" cy="3589738"/>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1" name="Straight Arrow Connector 100">
            <a:extLst>
              <a:ext uri="{FF2B5EF4-FFF2-40B4-BE49-F238E27FC236}">
                <a16:creationId xmlns:a16="http://schemas.microsoft.com/office/drawing/2014/main" id="{3DC8DF99-2B73-7940-AE77-0C6934CF81B5}"/>
              </a:ext>
            </a:extLst>
          </p:cNvPr>
          <p:cNvCxnSpPr>
            <a:cxnSpLocks/>
            <a:stCxn id="94" idx="2"/>
          </p:cNvCxnSpPr>
          <p:nvPr/>
        </p:nvCxnSpPr>
        <p:spPr>
          <a:xfrm>
            <a:off x="7898518" y="3242857"/>
            <a:ext cx="0" cy="6601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CFC5AF38-4BE2-C34B-A347-44BE86334A46}"/>
              </a:ext>
            </a:extLst>
          </p:cNvPr>
          <p:cNvSpPr txBox="1"/>
          <p:nvPr/>
        </p:nvSpPr>
        <p:spPr>
          <a:xfrm>
            <a:off x="7304953" y="3908853"/>
            <a:ext cx="1064181" cy="430887"/>
          </a:xfrm>
          <a:prstGeom prst="rect">
            <a:avLst/>
          </a:prstGeom>
          <a:noFill/>
        </p:spPr>
        <p:txBody>
          <a:bodyPr wrap="square" lIns="0" tIns="0" rIns="0" bIns="0" rtlCol="0">
            <a:spAutoFit/>
          </a:bodyPr>
          <a:lstStyle/>
          <a:p>
            <a:pPr algn="ctr"/>
            <a:r>
              <a:rPr lang="en-US" sz="1400" i="1" dirty="0">
                <a:solidFill>
                  <a:schemeClr val="accent5"/>
                </a:solidFill>
              </a:rPr>
              <a:t>Optimization constraints</a:t>
            </a:r>
            <a:endParaRPr lang="en-US" sz="1100" i="1" dirty="0">
              <a:solidFill>
                <a:schemeClr val="accent5"/>
              </a:solidFill>
            </a:endParaRPr>
          </a:p>
        </p:txBody>
      </p:sp>
      <p:sp>
        <p:nvSpPr>
          <p:cNvPr id="105" name="TextBox 104">
            <a:extLst>
              <a:ext uri="{FF2B5EF4-FFF2-40B4-BE49-F238E27FC236}">
                <a16:creationId xmlns:a16="http://schemas.microsoft.com/office/drawing/2014/main" id="{972B1DB2-B348-CA4E-9864-6C8ACF364BB8}"/>
              </a:ext>
            </a:extLst>
          </p:cNvPr>
          <p:cNvSpPr txBox="1"/>
          <p:nvPr/>
        </p:nvSpPr>
        <p:spPr>
          <a:xfrm>
            <a:off x="3396065" y="4618034"/>
            <a:ext cx="4895555" cy="52322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t>*DLC Assumption:</a:t>
            </a:r>
          </a:p>
          <a:p>
            <a:r>
              <a:rPr lang="en-US" sz="1400" i="1" dirty="0"/>
              <a:t>Only maximum rotor thrust and wind-wave load case considered</a:t>
            </a:r>
          </a:p>
        </p:txBody>
      </p:sp>
    </p:spTree>
    <p:extLst>
      <p:ext uri="{BB962C8B-B14F-4D97-AF65-F5344CB8AC3E}">
        <p14:creationId xmlns:p14="http://schemas.microsoft.com/office/powerpoint/2010/main" val="150251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D66D3E-5727-2945-9A5C-D93C536F8FCD}"/>
              </a:ext>
            </a:extLst>
          </p:cNvPr>
          <p:cNvSpPr>
            <a:spLocks noGrp="1"/>
          </p:cNvSpPr>
          <p:nvPr>
            <p:ph type="body" sz="quarter" idx="10"/>
          </p:nvPr>
        </p:nvSpPr>
        <p:spPr/>
        <p:txBody>
          <a:bodyPr/>
          <a:lstStyle/>
          <a:p>
            <a:r>
              <a:rPr lang="en-US" dirty="0"/>
              <a:t>FY18 Study Review</a:t>
            </a:r>
          </a:p>
        </p:txBody>
      </p:sp>
      <p:sp>
        <p:nvSpPr>
          <p:cNvPr id="3" name="Text Placeholder 2">
            <a:extLst>
              <a:ext uri="{FF2B5EF4-FFF2-40B4-BE49-F238E27FC236}">
                <a16:creationId xmlns:a16="http://schemas.microsoft.com/office/drawing/2014/main" id="{B8C9C433-9C85-B044-9F82-EEE97F6582A3}"/>
              </a:ext>
            </a:extLst>
          </p:cNvPr>
          <p:cNvSpPr>
            <a:spLocks noGrp="1"/>
          </p:cNvSpPr>
          <p:nvPr>
            <p:ph type="body" sz="quarter" idx="11"/>
          </p:nvPr>
        </p:nvSpPr>
        <p:spPr/>
        <p:txBody>
          <a:bodyPr/>
          <a:lstStyle/>
          <a:p>
            <a:r>
              <a:rPr lang="en-US" i="1" dirty="0"/>
              <a:t>Floating Offshore Wind Turbine Substructure Design and Sensitivity to Tower Top Weight with a Hydrostatic-based Systems Design Tool</a:t>
            </a:r>
          </a:p>
        </p:txBody>
      </p:sp>
    </p:spTree>
    <p:extLst>
      <p:ext uri="{BB962C8B-B14F-4D97-AF65-F5344CB8AC3E}">
        <p14:creationId xmlns:p14="http://schemas.microsoft.com/office/powerpoint/2010/main" val="1055782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7D249476-33C5-B44C-9F08-27A5B6D02414}"/>
              </a:ext>
            </a:extLst>
          </p:cNvPr>
          <p:cNvSpPr/>
          <p:nvPr/>
        </p:nvSpPr>
        <p:spPr>
          <a:xfrm>
            <a:off x="4707315" y="859393"/>
            <a:ext cx="3601798" cy="4206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6" name="Group 45">
            <a:extLst>
              <a:ext uri="{FF2B5EF4-FFF2-40B4-BE49-F238E27FC236}">
                <a16:creationId xmlns:a16="http://schemas.microsoft.com/office/drawing/2014/main" id="{41488611-7AFE-2943-BDA7-751D7E09AAAA}"/>
              </a:ext>
            </a:extLst>
          </p:cNvPr>
          <p:cNvGrpSpPr>
            <a:grpSpLocks noChangeAspect="1"/>
          </p:cNvGrpSpPr>
          <p:nvPr/>
        </p:nvGrpSpPr>
        <p:grpSpPr>
          <a:xfrm>
            <a:off x="5163336" y="1356503"/>
            <a:ext cx="2822260" cy="3657600"/>
            <a:chOff x="1847088" y="456883"/>
            <a:chExt cx="4791128" cy="6209211"/>
          </a:xfrm>
        </p:grpSpPr>
        <p:sp>
          <p:nvSpPr>
            <p:cNvPr id="48" name="Rectangle 47">
              <a:extLst>
                <a:ext uri="{FF2B5EF4-FFF2-40B4-BE49-F238E27FC236}">
                  <a16:creationId xmlns:a16="http://schemas.microsoft.com/office/drawing/2014/main" id="{E9E0D92D-DB9A-CA4C-B1A2-177515B316CC}"/>
                </a:ext>
              </a:extLst>
            </p:cNvPr>
            <p:cNvSpPr/>
            <p:nvPr/>
          </p:nvSpPr>
          <p:spPr>
            <a:xfrm>
              <a:off x="1847088" y="3403852"/>
              <a:ext cx="3469374" cy="3262242"/>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0" name="Straight Connector 49">
              <a:extLst>
                <a:ext uri="{FF2B5EF4-FFF2-40B4-BE49-F238E27FC236}">
                  <a16:creationId xmlns:a16="http://schemas.microsoft.com/office/drawing/2014/main" id="{74F2B7A1-43B1-2D4F-8667-BB7B902DB9B3}"/>
                </a:ext>
              </a:extLst>
            </p:cNvPr>
            <p:cNvCxnSpPr>
              <a:cxnSpLocks/>
            </p:cNvCxnSpPr>
            <p:nvPr/>
          </p:nvCxnSpPr>
          <p:spPr>
            <a:xfrm flipV="1">
              <a:off x="1847088" y="3397490"/>
              <a:ext cx="3469374" cy="6362"/>
            </a:xfrm>
            <a:prstGeom prst="line">
              <a:avLst/>
            </a:prstGeom>
            <a:ln w="57150"/>
            <a:effectLst/>
          </p:spPr>
          <p:style>
            <a:lnRef idx="2">
              <a:schemeClr val="accent1"/>
            </a:lnRef>
            <a:fillRef idx="0">
              <a:schemeClr val="accent1"/>
            </a:fillRef>
            <a:effectRef idx="1">
              <a:schemeClr val="accent1"/>
            </a:effectRef>
            <a:fontRef idx="minor">
              <a:schemeClr val="tx1"/>
            </a:fontRef>
          </p:style>
        </p:cxnSp>
        <p:sp>
          <p:nvSpPr>
            <p:cNvPr id="55" name="Freeform 54">
              <a:extLst>
                <a:ext uri="{FF2B5EF4-FFF2-40B4-BE49-F238E27FC236}">
                  <a16:creationId xmlns:a16="http://schemas.microsoft.com/office/drawing/2014/main" id="{A4450E58-ABA9-424F-8ECA-67329E4261E2}"/>
                </a:ext>
              </a:extLst>
            </p:cNvPr>
            <p:cNvSpPr/>
            <p:nvPr/>
          </p:nvSpPr>
          <p:spPr>
            <a:xfrm rot="600000">
              <a:off x="3229181" y="473217"/>
              <a:ext cx="607107" cy="4788985"/>
            </a:xfrm>
            <a:custGeom>
              <a:avLst/>
              <a:gdLst>
                <a:gd name="connsiteX0" fmla="*/ 374183 w 607107"/>
                <a:gd name="connsiteY0" fmla="*/ 2962045 h 4788985"/>
                <a:gd name="connsiteX1" fmla="*/ 536162 w 607107"/>
                <a:gd name="connsiteY1" fmla="*/ 2962045 h 4788985"/>
                <a:gd name="connsiteX2" fmla="*/ 607107 w 607107"/>
                <a:gd name="connsiteY2" fmla="*/ 3245825 h 4788985"/>
                <a:gd name="connsiteX3" fmla="*/ 602317 w 607107"/>
                <a:gd name="connsiteY3" fmla="*/ 3245825 h 4788985"/>
                <a:gd name="connsiteX4" fmla="*/ 602317 w 607107"/>
                <a:gd name="connsiteY4" fmla="*/ 4788985 h 4788985"/>
                <a:gd name="connsiteX5" fmla="*/ 308027 w 607107"/>
                <a:gd name="connsiteY5" fmla="*/ 4788985 h 4788985"/>
                <a:gd name="connsiteX6" fmla="*/ 308027 w 607107"/>
                <a:gd name="connsiteY6" fmla="*/ 3245825 h 4788985"/>
                <a:gd name="connsiteX7" fmla="*/ 303238 w 607107"/>
                <a:gd name="connsiteY7" fmla="*/ 3245825 h 4788985"/>
                <a:gd name="connsiteX8" fmla="*/ 377448 w 607107"/>
                <a:gd name="connsiteY8" fmla="*/ 2756645 h 4788985"/>
                <a:gd name="connsiteX9" fmla="*/ 532896 w 607107"/>
                <a:gd name="connsiteY9" fmla="*/ 2756645 h 4788985"/>
                <a:gd name="connsiteX10" fmla="*/ 532896 w 607107"/>
                <a:gd name="connsiteY10" fmla="*/ 2939525 h 4788985"/>
                <a:gd name="connsiteX11" fmla="*/ 377448 w 607107"/>
                <a:gd name="connsiteY11" fmla="*/ 2939525 h 4788985"/>
                <a:gd name="connsiteX12" fmla="*/ 414322 w 607107"/>
                <a:gd name="connsiteY12" fmla="*/ 2598018 h 4788985"/>
                <a:gd name="connsiteX13" fmla="*/ 496024 w 607107"/>
                <a:gd name="connsiteY13" fmla="*/ 2598018 h 4788985"/>
                <a:gd name="connsiteX14" fmla="*/ 532896 w 607107"/>
                <a:gd name="connsiteY14" fmla="*/ 2745510 h 4788985"/>
                <a:gd name="connsiteX15" fmla="*/ 377448 w 607107"/>
                <a:gd name="connsiteY15" fmla="*/ 2745510 h 4788985"/>
                <a:gd name="connsiteX16" fmla="*/ 72692 w 607107"/>
                <a:gd name="connsiteY16" fmla="*/ 1096161 h 4788985"/>
                <a:gd name="connsiteX17" fmla="*/ 74634 w 607107"/>
                <a:gd name="connsiteY17" fmla="*/ 1589521 h 4788985"/>
                <a:gd name="connsiteX18" fmla="*/ 13627 w 607107"/>
                <a:gd name="connsiteY18" fmla="*/ 2079099 h 4788985"/>
                <a:gd name="connsiteX19" fmla="*/ 11686 w 607107"/>
                <a:gd name="connsiteY19" fmla="*/ 1585739 h 4788985"/>
                <a:gd name="connsiteX20" fmla="*/ 72692 w 607107"/>
                <a:gd name="connsiteY20" fmla="*/ 1096161 h 4788985"/>
                <a:gd name="connsiteX21" fmla="*/ 436940 w 607107"/>
                <a:gd name="connsiteY21" fmla="*/ 1090065 h 4788985"/>
                <a:gd name="connsiteX22" fmla="*/ 482684 w 607107"/>
                <a:gd name="connsiteY22" fmla="*/ 1090065 h 4788985"/>
                <a:gd name="connsiteX23" fmla="*/ 505532 w 607107"/>
                <a:gd name="connsiteY23" fmla="*/ 2598018 h 4788985"/>
                <a:gd name="connsiteX24" fmla="*/ 496024 w 607107"/>
                <a:gd name="connsiteY24" fmla="*/ 2598018 h 4788985"/>
                <a:gd name="connsiteX25" fmla="*/ 494683 w 607107"/>
                <a:gd name="connsiteY25" fmla="*/ 2592656 h 4788985"/>
                <a:gd name="connsiteX26" fmla="*/ 415662 w 607107"/>
                <a:gd name="connsiteY26" fmla="*/ 2592656 h 4788985"/>
                <a:gd name="connsiteX27" fmla="*/ 414322 w 607107"/>
                <a:gd name="connsiteY27" fmla="*/ 2598018 h 4788985"/>
                <a:gd name="connsiteX28" fmla="*/ 414092 w 607107"/>
                <a:gd name="connsiteY28" fmla="*/ 2598018 h 4788985"/>
                <a:gd name="connsiteX29" fmla="*/ 65184 w 607107"/>
                <a:gd name="connsiteY29" fmla="*/ 975592 h 4788985"/>
                <a:gd name="connsiteX30" fmla="*/ 110904 w 607107"/>
                <a:gd name="connsiteY30" fmla="*/ 1021312 h 4788985"/>
                <a:gd name="connsiteX31" fmla="*/ 65184 w 607107"/>
                <a:gd name="connsiteY31" fmla="*/ 1067032 h 4788985"/>
                <a:gd name="connsiteX32" fmla="*/ 19464 w 607107"/>
                <a:gd name="connsiteY32" fmla="*/ 1021312 h 4788985"/>
                <a:gd name="connsiteX33" fmla="*/ 65184 w 607107"/>
                <a:gd name="connsiteY33" fmla="*/ 975592 h 4788985"/>
                <a:gd name="connsiteX34" fmla="*/ 135168 w 607107"/>
                <a:gd name="connsiteY34" fmla="*/ 952905 h 4788985"/>
                <a:gd name="connsiteX35" fmla="*/ 574936 w 607107"/>
                <a:gd name="connsiteY35" fmla="*/ 952905 h 4788985"/>
                <a:gd name="connsiteX36" fmla="*/ 574936 w 607107"/>
                <a:gd name="connsiteY36" fmla="*/ 1090065 h 4788985"/>
                <a:gd name="connsiteX37" fmla="*/ 482684 w 607107"/>
                <a:gd name="connsiteY37" fmla="*/ 1090065 h 4788985"/>
                <a:gd name="connsiteX38" fmla="*/ 482672 w 607107"/>
                <a:gd name="connsiteY38" fmla="*/ 1089258 h 4788985"/>
                <a:gd name="connsiteX39" fmla="*/ 436952 w 607107"/>
                <a:gd name="connsiteY39" fmla="*/ 1089258 h 4788985"/>
                <a:gd name="connsiteX40" fmla="*/ 436940 w 607107"/>
                <a:gd name="connsiteY40" fmla="*/ 1090065 h 4788985"/>
                <a:gd name="connsiteX41" fmla="*/ 135168 w 607107"/>
                <a:gd name="connsiteY41" fmla="*/ 1090065 h 4788985"/>
                <a:gd name="connsiteX42" fmla="*/ 29127 w 607107"/>
                <a:gd name="connsiteY42" fmla="*/ 3 h 4788985"/>
                <a:gd name="connsiteX43" fmla="*/ 90134 w 607107"/>
                <a:gd name="connsiteY43" fmla="*/ 489581 h 4788985"/>
                <a:gd name="connsiteX44" fmla="*/ 88192 w 607107"/>
                <a:gd name="connsiteY44" fmla="*/ 982942 h 4788985"/>
                <a:gd name="connsiteX45" fmla="*/ 27186 w 607107"/>
                <a:gd name="connsiteY45" fmla="*/ 493363 h 4788985"/>
                <a:gd name="connsiteX46" fmla="*/ 29127 w 607107"/>
                <a:gd name="connsiteY46" fmla="*/ 3 h 478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7107" h="4788985">
                  <a:moveTo>
                    <a:pt x="374183" y="2962045"/>
                  </a:moveTo>
                  <a:lnTo>
                    <a:pt x="536162" y="2962045"/>
                  </a:lnTo>
                  <a:lnTo>
                    <a:pt x="607107" y="3245825"/>
                  </a:lnTo>
                  <a:lnTo>
                    <a:pt x="602317" y="3245825"/>
                  </a:lnTo>
                  <a:lnTo>
                    <a:pt x="602317" y="4788985"/>
                  </a:lnTo>
                  <a:lnTo>
                    <a:pt x="308027" y="4788985"/>
                  </a:lnTo>
                  <a:lnTo>
                    <a:pt x="308027" y="3245825"/>
                  </a:lnTo>
                  <a:lnTo>
                    <a:pt x="303238" y="3245825"/>
                  </a:lnTo>
                  <a:close/>
                  <a:moveTo>
                    <a:pt x="377448" y="2756645"/>
                  </a:moveTo>
                  <a:lnTo>
                    <a:pt x="532896" y="2756645"/>
                  </a:lnTo>
                  <a:lnTo>
                    <a:pt x="532896" y="2939525"/>
                  </a:lnTo>
                  <a:lnTo>
                    <a:pt x="377448" y="2939525"/>
                  </a:lnTo>
                  <a:close/>
                  <a:moveTo>
                    <a:pt x="414322" y="2598018"/>
                  </a:moveTo>
                  <a:lnTo>
                    <a:pt x="496024" y="2598018"/>
                  </a:lnTo>
                  <a:lnTo>
                    <a:pt x="532896" y="2745510"/>
                  </a:lnTo>
                  <a:lnTo>
                    <a:pt x="377448" y="2745510"/>
                  </a:lnTo>
                  <a:close/>
                  <a:moveTo>
                    <a:pt x="72692" y="1096161"/>
                  </a:moveTo>
                  <a:cubicBezTo>
                    <a:pt x="90075" y="1097205"/>
                    <a:pt x="90944" y="1318090"/>
                    <a:pt x="74634" y="1589521"/>
                  </a:cubicBezTo>
                  <a:cubicBezTo>
                    <a:pt x="58324" y="1860953"/>
                    <a:pt x="31010" y="2080144"/>
                    <a:pt x="13627" y="2079099"/>
                  </a:cubicBezTo>
                  <a:cubicBezTo>
                    <a:pt x="-3755" y="2078055"/>
                    <a:pt x="-4625" y="1857170"/>
                    <a:pt x="11686" y="1585739"/>
                  </a:cubicBezTo>
                  <a:cubicBezTo>
                    <a:pt x="27996" y="1314307"/>
                    <a:pt x="55310" y="1095116"/>
                    <a:pt x="72692" y="1096161"/>
                  </a:cubicBezTo>
                  <a:close/>
                  <a:moveTo>
                    <a:pt x="436940" y="1090065"/>
                  </a:moveTo>
                  <a:lnTo>
                    <a:pt x="482684" y="1090065"/>
                  </a:lnTo>
                  <a:lnTo>
                    <a:pt x="505532" y="2598018"/>
                  </a:lnTo>
                  <a:lnTo>
                    <a:pt x="496024" y="2598018"/>
                  </a:lnTo>
                  <a:lnTo>
                    <a:pt x="494683" y="2592656"/>
                  </a:lnTo>
                  <a:lnTo>
                    <a:pt x="415662" y="2592656"/>
                  </a:lnTo>
                  <a:lnTo>
                    <a:pt x="414322" y="2598018"/>
                  </a:lnTo>
                  <a:lnTo>
                    <a:pt x="414092" y="2598018"/>
                  </a:lnTo>
                  <a:close/>
                  <a:moveTo>
                    <a:pt x="65184" y="975592"/>
                  </a:moveTo>
                  <a:cubicBezTo>
                    <a:pt x="90434" y="975592"/>
                    <a:pt x="110904" y="996062"/>
                    <a:pt x="110904" y="1021312"/>
                  </a:cubicBezTo>
                  <a:cubicBezTo>
                    <a:pt x="110904" y="1046562"/>
                    <a:pt x="90434" y="1067032"/>
                    <a:pt x="65184" y="1067032"/>
                  </a:cubicBezTo>
                  <a:cubicBezTo>
                    <a:pt x="39934" y="1067032"/>
                    <a:pt x="19464" y="1046562"/>
                    <a:pt x="19464" y="1021312"/>
                  </a:cubicBezTo>
                  <a:cubicBezTo>
                    <a:pt x="19464" y="996062"/>
                    <a:pt x="39934" y="975592"/>
                    <a:pt x="65184" y="975592"/>
                  </a:cubicBezTo>
                  <a:close/>
                  <a:moveTo>
                    <a:pt x="135168" y="952905"/>
                  </a:moveTo>
                  <a:lnTo>
                    <a:pt x="574936" y="952905"/>
                  </a:lnTo>
                  <a:lnTo>
                    <a:pt x="574936" y="1090065"/>
                  </a:lnTo>
                  <a:lnTo>
                    <a:pt x="482684" y="1090065"/>
                  </a:lnTo>
                  <a:lnTo>
                    <a:pt x="482672" y="1089258"/>
                  </a:lnTo>
                  <a:lnTo>
                    <a:pt x="436952" y="1089258"/>
                  </a:lnTo>
                  <a:lnTo>
                    <a:pt x="436940" y="1090065"/>
                  </a:lnTo>
                  <a:lnTo>
                    <a:pt x="135168" y="1090065"/>
                  </a:lnTo>
                  <a:close/>
                  <a:moveTo>
                    <a:pt x="29127" y="3"/>
                  </a:moveTo>
                  <a:cubicBezTo>
                    <a:pt x="46510" y="-1042"/>
                    <a:pt x="73824" y="218149"/>
                    <a:pt x="90134" y="489581"/>
                  </a:cubicBezTo>
                  <a:cubicBezTo>
                    <a:pt x="106444" y="761012"/>
                    <a:pt x="105575" y="981897"/>
                    <a:pt x="88192" y="982942"/>
                  </a:cubicBezTo>
                  <a:cubicBezTo>
                    <a:pt x="70810" y="983986"/>
                    <a:pt x="43496" y="764795"/>
                    <a:pt x="27186" y="493363"/>
                  </a:cubicBezTo>
                  <a:cubicBezTo>
                    <a:pt x="10875" y="221932"/>
                    <a:pt x="11745" y="1047"/>
                    <a:pt x="29127" y="3"/>
                  </a:cubicBezTo>
                  <a:close/>
                </a:path>
              </a:pathLst>
            </a:cu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7" name="Straight Connector 56">
              <a:extLst>
                <a:ext uri="{FF2B5EF4-FFF2-40B4-BE49-F238E27FC236}">
                  <a16:creationId xmlns:a16="http://schemas.microsoft.com/office/drawing/2014/main" id="{2CC64FD0-9DB5-6F49-88A5-14F244C8E513}"/>
                </a:ext>
              </a:extLst>
            </p:cNvPr>
            <p:cNvCxnSpPr>
              <a:cxnSpLocks/>
            </p:cNvCxnSpPr>
            <p:nvPr/>
          </p:nvCxnSpPr>
          <p:spPr>
            <a:xfrm flipV="1">
              <a:off x="3064133" y="456883"/>
              <a:ext cx="1070916" cy="5733605"/>
            </a:xfrm>
            <a:prstGeom prst="line">
              <a:avLst/>
            </a:prstGeom>
            <a:ln w="285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59" name="Multiply 58">
              <a:extLst>
                <a:ext uri="{FF2B5EF4-FFF2-40B4-BE49-F238E27FC236}">
                  <a16:creationId xmlns:a16="http://schemas.microsoft.com/office/drawing/2014/main" id="{11F35365-32FA-2547-990F-8EC849EFFF1D}"/>
                </a:ext>
              </a:extLst>
            </p:cNvPr>
            <p:cNvSpPr>
              <a:spLocks noChangeAspect="1"/>
            </p:cNvSpPr>
            <p:nvPr/>
          </p:nvSpPr>
          <p:spPr>
            <a:xfrm>
              <a:off x="3261502" y="4282753"/>
              <a:ext cx="274320" cy="274320"/>
            </a:xfrm>
            <a:prstGeom prst="mathMultiply">
              <a:avLst>
                <a:gd name="adj1" fmla="val 14770"/>
              </a:avLst>
            </a:prstGeom>
            <a:solidFill>
              <a:schemeClr val="accent1">
                <a:alpha val="30000"/>
              </a:schemeClr>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60" name="Multiply 59">
              <a:extLst>
                <a:ext uri="{FF2B5EF4-FFF2-40B4-BE49-F238E27FC236}">
                  <a16:creationId xmlns:a16="http://schemas.microsoft.com/office/drawing/2014/main" id="{A33BEE10-820B-CF40-B2AD-FADA3779F789}"/>
                </a:ext>
              </a:extLst>
            </p:cNvPr>
            <p:cNvSpPr>
              <a:spLocks noChangeAspect="1"/>
            </p:cNvSpPr>
            <p:nvPr/>
          </p:nvSpPr>
          <p:spPr>
            <a:xfrm>
              <a:off x="3512925" y="4159964"/>
              <a:ext cx="274320" cy="274320"/>
            </a:xfrm>
            <a:prstGeom prst="mathMultiply">
              <a:avLst>
                <a:gd name="adj1" fmla="val 14770"/>
              </a:avLst>
            </a:prstGeom>
            <a:solidFill>
              <a:schemeClr val="accent1"/>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63" name="Multiply 62">
              <a:extLst>
                <a:ext uri="{FF2B5EF4-FFF2-40B4-BE49-F238E27FC236}">
                  <a16:creationId xmlns:a16="http://schemas.microsoft.com/office/drawing/2014/main" id="{ABF2853A-FBA2-7649-A2E2-6CCBDCC101D1}"/>
                </a:ext>
              </a:extLst>
            </p:cNvPr>
            <p:cNvSpPr>
              <a:spLocks noChangeAspect="1"/>
            </p:cNvSpPr>
            <p:nvPr/>
          </p:nvSpPr>
          <p:spPr>
            <a:xfrm>
              <a:off x="3395574" y="3533769"/>
              <a:ext cx="274320" cy="274320"/>
            </a:xfrm>
            <a:prstGeom prst="mathMultiply">
              <a:avLst>
                <a:gd name="adj1" fmla="val 14770"/>
              </a:avLst>
            </a:prstGeom>
            <a:solidFill>
              <a:schemeClr val="tx2"/>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cxnSp>
          <p:nvCxnSpPr>
            <p:cNvPr id="70" name="Straight Arrow Connector 69">
              <a:extLst>
                <a:ext uri="{FF2B5EF4-FFF2-40B4-BE49-F238E27FC236}">
                  <a16:creationId xmlns:a16="http://schemas.microsoft.com/office/drawing/2014/main" id="{5DF5E748-B25B-114F-9C49-A05F7F33FCA4}"/>
                </a:ext>
              </a:extLst>
            </p:cNvPr>
            <p:cNvCxnSpPr>
              <a:cxnSpLocks/>
            </p:cNvCxnSpPr>
            <p:nvPr/>
          </p:nvCxnSpPr>
          <p:spPr>
            <a:xfrm flipV="1">
              <a:off x="3648701" y="2185416"/>
              <a:ext cx="0" cy="2108036"/>
            </a:xfrm>
            <a:prstGeom prst="straightConnector1">
              <a:avLst/>
            </a:prstGeom>
            <a:ln w="28575">
              <a:solidFill>
                <a:schemeClr val="accent1"/>
              </a:solidFill>
              <a:prstDash val="lgDash"/>
              <a:headEnd type="oval"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72F3DB4E-5D93-7446-81EC-804367B838BA}"/>
                </a:ext>
              </a:extLst>
            </p:cNvPr>
            <p:cNvSpPr txBox="1"/>
            <p:nvPr/>
          </p:nvSpPr>
          <p:spPr>
            <a:xfrm>
              <a:off x="3761581" y="2509260"/>
              <a:ext cx="893407" cy="184665"/>
            </a:xfrm>
            <a:prstGeom prst="rect">
              <a:avLst/>
            </a:prstGeom>
            <a:noFill/>
          </p:spPr>
          <p:txBody>
            <a:bodyPr wrap="none" lIns="0" tIns="0" rIns="0" bIns="0" rtlCol="0">
              <a:spAutoFit/>
            </a:bodyPr>
            <a:lstStyle/>
            <a:p>
              <a:r>
                <a:rPr lang="en-US" sz="900" b="1" i="1" dirty="0">
                  <a:solidFill>
                    <a:schemeClr val="accent1"/>
                  </a:solidFill>
                </a:rPr>
                <a:t>Buoyant force</a:t>
              </a:r>
            </a:p>
          </p:txBody>
        </p:sp>
        <p:cxnSp>
          <p:nvCxnSpPr>
            <p:cNvPr id="72" name="Straight Arrow Connector 71">
              <a:extLst>
                <a:ext uri="{FF2B5EF4-FFF2-40B4-BE49-F238E27FC236}">
                  <a16:creationId xmlns:a16="http://schemas.microsoft.com/office/drawing/2014/main" id="{D18E7166-58FC-8A42-AE3F-CA164C458D56}"/>
                </a:ext>
              </a:extLst>
            </p:cNvPr>
            <p:cNvCxnSpPr>
              <a:cxnSpLocks/>
            </p:cNvCxnSpPr>
            <p:nvPr/>
          </p:nvCxnSpPr>
          <p:spPr>
            <a:xfrm>
              <a:off x="3525901" y="3662327"/>
              <a:ext cx="0" cy="2011680"/>
            </a:xfrm>
            <a:prstGeom prst="straightConnector1">
              <a:avLst/>
            </a:prstGeom>
            <a:ln w="28575">
              <a:solidFill>
                <a:schemeClr val="tx2"/>
              </a:solidFill>
              <a:prstDash val="lgDash"/>
              <a:headEnd type="oval"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F04D873-3FAB-6942-A030-103858721C25}"/>
                </a:ext>
              </a:extLst>
            </p:cNvPr>
            <p:cNvSpPr txBox="1"/>
            <p:nvPr/>
          </p:nvSpPr>
          <p:spPr>
            <a:xfrm>
              <a:off x="3563255" y="5432417"/>
              <a:ext cx="827151" cy="184665"/>
            </a:xfrm>
            <a:prstGeom prst="rect">
              <a:avLst/>
            </a:prstGeom>
            <a:noFill/>
          </p:spPr>
          <p:txBody>
            <a:bodyPr wrap="none" lIns="0" tIns="0" rIns="0" bIns="0" rtlCol="0">
              <a:spAutoFit/>
            </a:bodyPr>
            <a:lstStyle/>
            <a:p>
              <a:r>
                <a:rPr lang="en-US" sz="900" b="1" i="1" dirty="0">
                  <a:solidFill>
                    <a:schemeClr val="tx2"/>
                  </a:solidFill>
                </a:rPr>
                <a:t>Gravity force</a:t>
              </a:r>
            </a:p>
          </p:txBody>
        </p:sp>
        <p:sp>
          <p:nvSpPr>
            <p:cNvPr id="75" name="TextBox 74">
              <a:extLst>
                <a:ext uri="{FF2B5EF4-FFF2-40B4-BE49-F238E27FC236}">
                  <a16:creationId xmlns:a16="http://schemas.microsoft.com/office/drawing/2014/main" id="{01954C99-3FF5-8445-9C0C-08CC63D9A617}"/>
                </a:ext>
              </a:extLst>
            </p:cNvPr>
            <p:cNvSpPr txBox="1"/>
            <p:nvPr/>
          </p:nvSpPr>
          <p:spPr>
            <a:xfrm>
              <a:off x="3788015" y="3039067"/>
              <a:ext cx="156027" cy="215444"/>
            </a:xfrm>
            <a:prstGeom prst="rect">
              <a:avLst/>
            </a:prstGeom>
            <a:noFill/>
          </p:spPr>
          <p:txBody>
            <a:bodyPr wrap="none" lIns="0" tIns="0" rIns="0" bIns="0" rtlCol="0">
              <a:spAutoFit/>
            </a:bodyPr>
            <a:lstStyle/>
            <a:p>
              <a:r>
                <a:rPr lang="en-US" sz="1050" b="1" dirty="0">
                  <a:solidFill>
                    <a:schemeClr val="accent6"/>
                  </a:solidFill>
                </a:rPr>
                <a:t>M</a:t>
              </a:r>
            </a:p>
          </p:txBody>
        </p:sp>
        <p:sp>
          <p:nvSpPr>
            <p:cNvPr id="78" name="TextBox 77">
              <a:extLst>
                <a:ext uri="{FF2B5EF4-FFF2-40B4-BE49-F238E27FC236}">
                  <a16:creationId xmlns:a16="http://schemas.microsoft.com/office/drawing/2014/main" id="{FD480082-4B8F-804E-9E9E-A1AE84645E0D}"/>
                </a:ext>
              </a:extLst>
            </p:cNvPr>
            <p:cNvSpPr txBox="1"/>
            <p:nvPr/>
          </p:nvSpPr>
          <p:spPr>
            <a:xfrm>
              <a:off x="3728512" y="3566829"/>
              <a:ext cx="115416" cy="215444"/>
            </a:xfrm>
            <a:prstGeom prst="rect">
              <a:avLst/>
            </a:prstGeom>
            <a:noFill/>
          </p:spPr>
          <p:txBody>
            <a:bodyPr wrap="none" lIns="0" tIns="0" rIns="0" bIns="0" rtlCol="0">
              <a:spAutoFit/>
            </a:bodyPr>
            <a:lstStyle/>
            <a:p>
              <a:r>
                <a:rPr lang="en-US" sz="1050" b="1" dirty="0">
                  <a:solidFill>
                    <a:schemeClr val="tx2"/>
                  </a:solidFill>
                </a:rPr>
                <a:t>G</a:t>
              </a:r>
            </a:p>
          </p:txBody>
        </p:sp>
        <p:sp>
          <p:nvSpPr>
            <p:cNvPr id="80" name="TextBox 79">
              <a:extLst>
                <a:ext uri="{FF2B5EF4-FFF2-40B4-BE49-F238E27FC236}">
                  <a16:creationId xmlns:a16="http://schemas.microsoft.com/office/drawing/2014/main" id="{32FB9D79-C02A-3A47-828F-5F8B4FC49B6F}"/>
                </a:ext>
              </a:extLst>
            </p:cNvPr>
            <p:cNvSpPr txBox="1"/>
            <p:nvPr/>
          </p:nvSpPr>
          <p:spPr>
            <a:xfrm>
              <a:off x="3746800" y="4186727"/>
              <a:ext cx="147477" cy="215444"/>
            </a:xfrm>
            <a:prstGeom prst="rect">
              <a:avLst/>
            </a:prstGeom>
            <a:noFill/>
          </p:spPr>
          <p:txBody>
            <a:bodyPr wrap="none" lIns="0" tIns="0" rIns="0" bIns="0" rtlCol="0">
              <a:spAutoFit/>
            </a:bodyPr>
            <a:lstStyle/>
            <a:p>
              <a:r>
                <a:rPr lang="en-US" sz="1050" b="1" dirty="0">
                  <a:solidFill>
                    <a:schemeClr val="accent1"/>
                  </a:solidFill>
                </a:rPr>
                <a:t>B’</a:t>
              </a:r>
            </a:p>
          </p:txBody>
        </p:sp>
        <p:sp>
          <p:nvSpPr>
            <p:cNvPr id="81" name="Multiply 80">
              <a:extLst>
                <a:ext uri="{FF2B5EF4-FFF2-40B4-BE49-F238E27FC236}">
                  <a16:creationId xmlns:a16="http://schemas.microsoft.com/office/drawing/2014/main" id="{7595DEC5-5C2D-5544-8B69-DF452F7C2EF7}"/>
                </a:ext>
              </a:extLst>
            </p:cNvPr>
            <p:cNvSpPr>
              <a:spLocks noChangeAspect="1"/>
            </p:cNvSpPr>
            <p:nvPr/>
          </p:nvSpPr>
          <p:spPr>
            <a:xfrm>
              <a:off x="3522897" y="3010343"/>
              <a:ext cx="274320" cy="274320"/>
            </a:xfrm>
            <a:prstGeom prst="mathMultiply">
              <a:avLst>
                <a:gd name="adj1" fmla="val 14770"/>
              </a:avLst>
            </a:prstGeom>
            <a:solidFill>
              <a:schemeClr val="accent6"/>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cxnSp>
          <p:nvCxnSpPr>
            <p:cNvPr id="82" name="Straight Connector 81">
              <a:extLst>
                <a:ext uri="{FF2B5EF4-FFF2-40B4-BE49-F238E27FC236}">
                  <a16:creationId xmlns:a16="http://schemas.microsoft.com/office/drawing/2014/main" id="{4E22C1F3-382E-7C4E-94B3-067A5BA24033}"/>
                </a:ext>
              </a:extLst>
            </p:cNvPr>
            <p:cNvCxnSpPr>
              <a:cxnSpLocks/>
            </p:cNvCxnSpPr>
            <p:nvPr/>
          </p:nvCxnSpPr>
          <p:spPr>
            <a:xfrm flipV="1">
              <a:off x="3787245" y="2878613"/>
              <a:ext cx="587896" cy="10772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C946F50-9932-6441-A731-84511DAF7403}"/>
                </a:ext>
              </a:extLst>
            </p:cNvPr>
            <p:cNvCxnSpPr>
              <a:cxnSpLocks/>
            </p:cNvCxnSpPr>
            <p:nvPr/>
          </p:nvCxnSpPr>
          <p:spPr>
            <a:xfrm>
              <a:off x="3532734" y="4457363"/>
              <a:ext cx="839026" cy="64943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4" name="Group 83">
              <a:extLst>
                <a:ext uri="{FF2B5EF4-FFF2-40B4-BE49-F238E27FC236}">
                  <a16:creationId xmlns:a16="http://schemas.microsoft.com/office/drawing/2014/main" id="{436A0821-AF52-2B44-9BA1-8EE6B65D0700}"/>
                </a:ext>
              </a:extLst>
            </p:cNvPr>
            <p:cNvGrpSpPr/>
            <p:nvPr/>
          </p:nvGrpSpPr>
          <p:grpSpPr>
            <a:xfrm>
              <a:off x="4375141" y="2878613"/>
              <a:ext cx="2263075" cy="2234921"/>
              <a:chOff x="4375141" y="2878613"/>
              <a:chExt cx="2263075" cy="2234921"/>
            </a:xfrm>
          </p:grpSpPr>
          <p:sp>
            <p:nvSpPr>
              <p:cNvPr id="86" name="Rectangle 85">
                <a:extLst>
                  <a:ext uri="{FF2B5EF4-FFF2-40B4-BE49-F238E27FC236}">
                    <a16:creationId xmlns:a16="http://schemas.microsoft.com/office/drawing/2014/main" id="{99532109-8405-3B43-9A1E-3D54499629A3}"/>
                  </a:ext>
                </a:extLst>
              </p:cNvPr>
              <p:cNvSpPr/>
              <p:nvPr/>
            </p:nvSpPr>
            <p:spPr>
              <a:xfrm>
                <a:off x="4375141" y="2878613"/>
                <a:ext cx="2263075" cy="2234921"/>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 </a:t>
                </a:r>
              </a:p>
            </p:txBody>
          </p:sp>
          <p:sp>
            <p:nvSpPr>
              <p:cNvPr id="87" name="Multiply 86">
                <a:extLst>
                  <a:ext uri="{FF2B5EF4-FFF2-40B4-BE49-F238E27FC236}">
                    <a16:creationId xmlns:a16="http://schemas.microsoft.com/office/drawing/2014/main" id="{F7D09224-05DD-7442-A0D3-5215EA3FC2AB}"/>
                  </a:ext>
                </a:extLst>
              </p:cNvPr>
              <p:cNvSpPr>
                <a:spLocks noChangeAspect="1"/>
              </p:cNvSpPr>
              <p:nvPr/>
            </p:nvSpPr>
            <p:spPr>
              <a:xfrm>
                <a:off x="5492362" y="4580045"/>
                <a:ext cx="274320" cy="274320"/>
              </a:xfrm>
              <a:prstGeom prst="mathMultiply">
                <a:avLst>
                  <a:gd name="adj1" fmla="val 14770"/>
                </a:avLst>
              </a:prstGeom>
              <a:solidFill>
                <a:schemeClr val="accent1"/>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cxnSp>
            <p:nvCxnSpPr>
              <p:cNvPr id="88" name="Straight Arrow Connector 87">
                <a:extLst>
                  <a:ext uri="{FF2B5EF4-FFF2-40B4-BE49-F238E27FC236}">
                    <a16:creationId xmlns:a16="http://schemas.microsoft.com/office/drawing/2014/main" id="{E83A6736-50FE-8449-BD2A-4D0C4D7B752E}"/>
                  </a:ext>
                </a:extLst>
              </p:cNvPr>
              <p:cNvCxnSpPr>
                <a:cxnSpLocks/>
              </p:cNvCxnSpPr>
              <p:nvPr/>
            </p:nvCxnSpPr>
            <p:spPr>
              <a:xfrm flipV="1">
                <a:off x="5629522" y="3016789"/>
                <a:ext cx="0" cy="1675949"/>
              </a:xfrm>
              <a:prstGeom prst="straightConnector1">
                <a:avLst/>
              </a:prstGeom>
              <a:ln w="28575">
                <a:solidFill>
                  <a:schemeClr val="accent1"/>
                </a:solidFill>
                <a:prstDash val="lgDash"/>
                <a:headEnd type="oval"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56D5AE80-73EF-5047-A6CE-C59C643A2AA3}"/>
                  </a:ext>
                </a:extLst>
              </p:cNvPr>
              <p:cNvSpPr txBox="1"/>
              <p:nvPr/>
            </p:nvSpPr>
            <p:spPr>
              <a:xfrm>
                <a:off x="5757480" y="3134962"/>
                <a:ext cx="156027" cy="215444"/>
              </a:xfrm>
              <a:prstGeom prst="rect">
                <a:avLst/>
              </a:prstGeom>
              <a:noFill/>
            </p:spPr>
            <p:txBody>
              <a:bodyPr wrap="none" lIns="0" tIns="0" rIns="0" bIns="0" rtlCol="0">
                <a:spAutoFit/>
              </a:bodyPr>
              <a:lstStyle/>
              <a:p>
                <a:r>
                  <a:rPr lang="en-US" sz="1050" b="1" dirty="0">
                    <a:solidFill>
                      <a:schemeClr val="accent6"/>
                    </a:solidFill>
                  </a:rPr>
                  <a:t>M</a:t>
                </a:r>
              </a:p>
            </p:txBody>
          </p:sp>
          <p:sp>
            <p:nvSpPr>
              <p:cNvPr id="90" name="Multiply 89">
                <a:extLst>
                  <a:ext uri="{FF2B5EF4-FFF2-40B4-BE49-F238E27FC236}">
                    <a16:creationId xmlns:a16="http://schemas.microsoft.com/office/drawing/2014/main" id="{3881C651-0A34-344C-B649-A67384557396}"/>
                  </a:ext>
                </a:extLst>
              </p:cNvPr>
              <p:cNvSpPr>
                <a:spLocks noChangeAspect="1"/>
              </p:cNvSpPr>
              <p:nvPr/>
            </p:nvSpPr>
            <p:spPr>
              <a:xfrm>
                <a:off x="5492362" y="3106238"/>
                <a:ext cx="274320" cy="274320"/>
              </a:xfrm>
              <a:prstGeom prst="mathMultiply">
                <a:avLst>
                  <a:gd name="adj1" fmla="val 14770"/>
                </a:avLst>
              </a:prstGeom>
              <a:solidFill>
                <a:schemeClr val="accent6"/>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91" name="TextBox 90">
                <a:extLst>
                  <a:ext uri="{FF2B5EF4-FFF2-40B4-BE49-F238E27FC236}">
                    <a16:creationId xmlns:a16="http://schemas.microsoft.com/office/drawing/2014/main" id="{D13B4207-56C2-104B-976D-1EE39A311ABF}"/>
                  </a:ext>
                </a:extLst>
              </p:cNvPr>
              <p:cNvSpPr txBox="1"/>
              <p:nvPr/>
            </p:nvSpPr>
            <p:spPr>
              <a:xfrm>
                <a:off x="5738111" y="4720623"/>
                <a:ext cx="147477" cy="215444"/>
              </a:xfrm>
              <a:prstGeom prst="rect">
                <a:avLst/>
              </a:prstGeom>
              <a:noFill/>
            </p:spPr>
            <p:txBody>
              <a:bodyPr wrap="none" lIns="0" tIns="0" rIns="0" bIns="0" rtlCol="0">
                <a:spAutoFit/>
              </a:bodyPr>
              <a:lstStyle/>
              <a:p>
                <a:r>
                  <a:rPr lang="en-US" sz="1050" b="1" dirty="0">
                    <a:solidFill>
                      <a:schemeClr val="accent1"/>
                    </a:solidFill>
                  </a:rPr>
                  <a:t>B’</a:t>
                </a:r>
              </a:p>
            </p:txBody>
          </p:sp>
          <p:cxnSp>
            <p:nvCxnSpPr>
              <p:cNvPr id="92" name="Straight Connector 91">
                <a:extLst>
                  <a:ext uri="{FF2B5EF4-FFF2-40B4-BE49-F238E27FC236}">
                    <a16:creationId xmlns:a16="http://schemas.microsoft.com/office/drawing/2014/main" id="{B3420ED2-B34D-334E-9586-D8B1AE8D018B}"/>
                  </a:ext>
                </a:extLst>
              </p:cNvPr>
              <p:cNvCxnSpPr>
                <a:cxnSpLocks/>
              </p:cNvCxnSpPr>
              <p:nvPr/>
            </p:nvCxnSpPr>
            <p:spPr>
              <a:xfrm flipV="1">
                <a:off x="4633753" y="3004001"/>
                <a:ext cx="1157924" cy="1868030"/>
              </a:xfrm>
              <a:prstGeom prst="line">
                <a:avLst/>
              </a:prstGeom>
              <a:ln w="285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93" name="Multiply 92">
                <a:extLst>
                  <a:ext uri="{FF2B5EF4-FFF2-40B4-BE49-F238E27FC236}">
                    <a16:creationId xmlns:a16="http://schemas.microsoft.com/office/drawing/2014/main" id="{80F4FAB7-6E80-DD43-972C-5A721028BB6E}"/>
                  </a:ext>
                </a:extLst>
              </p:cNvPr>
              <p:cNvSpPr>
                <a:spLocks noChangeAspect="1"/>
              </p:cNvSpPr>
              <p:nvPr/>
            </p:nvSpPr>
            <p:spPr>
              <a:xfrm>
                <a:off x="5106935" y="3745672"/>
                <a:ext cx="274320" cy="274320"/>
              </a:xfrm>
              <a:prstGeom prst="mathMultiply">
                <a:avLst>
                  <a:gd name="adj1" fmla="val 14770"/>
                </a:avLst>
              </a:prstGeom>
              <a:solidFill>
                <a:schemeClr val="tx2"/>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94" name="TextBox 93">
                <a:extLst>
                  <a:ext uri="{FF2B5EF4-FFF2-40B4-BE49-F238E27FC236}">
                    <a16:creationId xmlns:a16="http://schemas.microsoft.com/office/drawing/2014/main" id="{845E1D83-B2DD-0D47-B11A-077DD8136F15}"/>
                  </a:ext>
                </a:extLst>
              </p:cNvPr>
              <p:cNvSpPr txBox="1"/>
              <p:nvPr/>
            </p:nvSpPr>
            <p:spPr>
              <a:xfrm>
                <a:off x="4994601" y="3736121"/>
                <a:ext cx="115416" cy="215444"/>
              </a:xfrm>
              <a:prstGeom prst="rect">
                <a:avLst/>
              </a:prstGeom>
              <a:noFill/>
            </p:spPr>
            <p:txBody>
              <a:bodyPr wrap="none" lIns="0" tIns="0" rIns="0" bIns="0" rtlCol="0">
                <a:spAutoFit/>
              </a:bodyPr>
              <a:lstStyle/>
              <a:p>
                <a:r>
                  <a:rPr lang="en-US" sz="1050" b="1" dirty="0">
                    <a:solidFill>
                      <a:schemeClr val="tx2"/>
                    </a:solidFill>
                  </a:rPr>
                  <a:t>G</a:t>
                </a:r>
              </a:p>
            </p:txBody>
          </p:sp>
          <p:sp>
            <p:nvSpPr>
              <p:cNvPr id="95" name="TextBox 94">
                <a:extLst>
                  <a:ext uri="{FF2B5EF4-FFF2-40B4-BE49-F238E27FC236}">
                    <a16:creationId xmlns:a16="http://schemas.microsoft.com/office/drawing/2014/main" id="{F0045C04-3CD8-9A4F-88AB-6AE2B012C9E1}"/>
                  </a:ext>
                </a:extLst>
              </p:cNvPr>
              <p:cNvSpPr txBox="1"/>
              <p:nvPr/>
            </p:nvSpPr>
            <p:spPr>
              <a:xfrm>
                <a:off x="4530468" y="4869754"/>
                <a:ext cx="145339" cy="184665"/>
              </a:xfrm>
              <a:prstGeom prst="rect">
                <a:avLst/>
              </a:prstGeom>
              <a:noFill/>
              <a:effectLst/>
            </p:spPr>
            <p:txBody>
              <a:bodyPr wrap="none" lIns="0" tIns="0" rIns="0" bIns="0" rtlCol="0">
                <a:spAutoFit/>
              </a:bodyPr>
              <a:lstStyle/>
              <a:p>
                <a:r>
                  <a:rPr lang="en-US" sz="900" b="1" dirty="0"/>
                  <a:t>CL</a:t>
                </a:r>
              </a:p>
            </p:txBody>
          </p:sp>
          <p:cxnSp>
            <p:nvCxnSpPr>
              <p:cNvPr id="98" name="Straight Connector 97">
                <a:extLst>
                  <a:ext uri="{FF2B5EF4-FFF2-40B4-BE49-F238E27FC236}">
                    <a16:creationId xmlns:a16="http://schemas.microsoft.com/office/drawing/2014/main" id="{3586590D-B6C7-524F-8D20-0DF3F14D62AA}"/>
                  </a:ext>
                </a:extLst>
              </p:cNvPr>
              <p:cNvCxnSpPr>
                <a:cxnSpLocks/>
              </p:cNvCxnSpPr>
              <p:nvPr/>
            </p:nvCxnSpPr>
            <p:spPr>
              <a:xfrm>
                <a:off x="5248510" y="3895956"/>
                <a:ext cx="365760" cy="0"/>
              </a:xfrm>
              <a:prstGeom prst="line">
                <a:avLst/>
              </a:prstGeom>
              <a:ln w="12700">
                <a:solidFill>
                  <a:schemeClr val="tx1"/>
                </a:solidFill>
                <a:headEnd type="diamond"/>
                <a:tailEnd type="diamond"/>
              </a:ln>
              <a:effectLst/>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979FACF8-1DB8-F946-9224-E6DC43A7CF2B}"/>
                  </a:ext>
                </a:extLst>
              </p:cNvPr>
              <p:cNvSpPr txBox="1"/>
              <p:nvPr/>
            </p:nvSpPr>
            <p:spPr>
              <a:xfrm>
                <a:off x="5670887" y="4136647"/>
                <a:ext cx="645181" cy="369332"/>
              </a:xfrm>
              <a:prstGeom prst="rect">
                <a:avLst/>
              </a:prstGeom>
              <a:noFill/>
            </p:spPr>
            <p:txBody>
              <a:bodyPr wrap="square" lIns="0" tIns="0" rIns="0" bIns="0" rtlCol="0">
                <a:spAutoFit/>
              </a:bodyPr>
              <a:lstStyle/>
              <a:p>
                <a:r>
                  <a:rPr lang="en-US" sz="900" b="1" i="1" dirty="0">
                    <a:solidFill>
                      <a:schemeClr val="accent1"/>
                    </a:solidFill>
                  </a:rPr>
                  <a:t>Buoyant force</a:t>
                </a:r>
              </a:p>
            </p:txBody>
          </p:sp>
          <p:sp>
            <p:nvSpPr>
              <p:cNvPr id="100" name="TextBox 99">
                <a:extLst>
                  <a:ext uri="{FF2B5EF4-FFF2-40B4-BE49-F238E27FC236}">
                    <a16:creationId xmlns:a16="http://schemas.microsoft.com/office/drawing/2014/main" id="{D418CD7C-69A0-2D4F-A6B1-4E3A14C3BA72}"/>
                  </a:ext>
                </a:extLst>
              </p:cNvPr>
              <p:cNvSpPr txBox="1"/>
              <p:nvPr/>
            </p:nvSpPr>
            <p:spPr>
              <a:xfrm>
                <a:off x="5675067" y="3716357"/>
                <a:ext cx="942269" cy="369332"/>
              </a:xfrm>
              <a:prstGeom prst="rect">
                <a:avLst/>
              </a:prstGeom>
              <a:noFill/>
              <a:effectLst/>
            </p:spPr>
            <p:txBody>
              <a:bodyPr wrap="square" lIns="0" tIns="0" rIns="0" bIns="0" rtlCol="0">
                <a:spAutoFit/>
              </a:bodyPr>
              <a:lstStyle/>
              <a:p>
                <a:r>
                  <a:rPr lang="en-US" sz="900" b="1" dirty="0"/>
                  <a:t>GZ (righting arm)</a:t>
                </a:r>
              </a:p>
            </p:txBody>
          </p:sp>
          <p:sp>
            <p:nvSpPr>
              <p:cNvPr id="101" name="TextBox 100">
                <a:extLst>
                  <a:ext uri="{FF2B5EF4-FFF2-40B4-BE49-F238E27FC236}">
                    <a16:creationId xmlns:a16="http://schemas.microsoft.com/office/drawing/2014/main" id="{D86AAFC4-BDD8-B347-9BF1-8D2221FCB52B}"/>
                  </a:ext>
                </a:extLst>
              </p:cNvPr>
              <p:cNvSpPr txBox="1"/>
              <p:nvPr/>
            </p:nvSpPr>
            <p:spPr>
              <a:xfrm>
                <a:off x="5500453" y="3462290"/>
                <a:ext cx="104731" cy="184665"/>
              </a:xfrm>
              <a:prstGeom prst="rect">
                <a:avLst/>
              </a:prstGeom>
              <a:noFill/>
              <a:effectLst/>
            </p:spPr>
            <p:txBody>
              <a:bodyPr wrap="none" lIns="0" tIns="0" rIns="0" bIns="0" rtlCol="0">
                <a:spAutoFit/>
              </a:bodyPr>
              <a:lstStyle/>
              <a:p>
                <a:r>
                  <a:rPr lang="en-US" sz="900" dirty="0"/>
                  <a:t>𝜑</a:t>
                </a:r>
              </a:p>
            </p:txBody>
          </p:sp>
        </p:grpSp>
      </p:grpSp>
      <p:sp>
        <p:nvSpPr>
          <p:cNvPr id="2" name="Title 1">
            <a:extLst>
              <a:ext uri="{FF2B5EF4-FFF2-40B4-BE49-F238E27FC236}">
                <a16:creationId xmlns:a16="http://schemas.microsoft.com/office/drawing/2014/main" id="{730BF057-329C-8748-A4D2-6D3D82F415F2}"/>
              </a:ext>
            </a:extLst>
          </p:cNvPr>
          <p:cNvSpPr>
            <a:spLocks noGrp="1"/>
          </p:cNvSpPr>
          <p:nvPr>
            <p:ph type="title"/>
          </p:nvPr>
        </p:nvSpPr>
        <p:spPr/>
        <p:txBody>
          <a:bodyPr/>
          <a:lstStyle/>
          <a:p>
            <a:r>
              <a:rPr lang="en-US" dirty="0"/>
              <a:t>There are multiple checks for system stability</a:t>
            </a:r>
          </a:p>
        </p:txBody>
      </p:sp>
      <p:grpSp>
        <p:nvGrpSpPr>
          <p:cNvPr id="7" name="Group 6">
            <a:extLst>
              <a:ext uri="{FF2B5EF4-FFF2-40B4-BE49-F238E27FC236}">
                <a16:creationId xmlns:a16="http://schemas.microsoft.com/office/drawing/2014/main" id="{0FC331E2-A64A-E641-8340-AC16C418B766}"/>
              </a:ext>
            </a:extLst>
          </p:cNvPr>
          <p:cNvGrpSpPr/>
          <p:nvPr/>
        </p:nvGrpSpPr>
        <p:grpSpPr>
          <a:xfrm>
            <a:off x="393876" y="2522602"/>
            <a:ext cx="3799336" cy="984885"/>
            <a:chOff x="393876" y="2660677"/>
            <a:chExt cx="3799336" cy="984885"/>
          </a:xfrm>
        </p:grpSpPr>
        <p:sp>
          <p:nvSpPr>
            <p:cNvPr id="107" name="Rectangle 106">
              <a:extLst>
                <a:ext uri="{FF2B5EF4-FFF2-40B4-BE49-F238E27FC236}">
                  <a16:creationId xmlns:a16="http://schemas.microsoft.com/office/drawing/2014/main" id="{9D8D33B8-8058-2945-9DAC-3D01D4E9FD2C}"/>
                </a:ext>
              </a:extLst>
            </p:cNvPr>
            <p:cNvSpPr/>
            <p:nvPr/>
          </p:nvSpPr>
          <p:spPr>
            <a:xfrm>
              <a:off x="399401" y="2660677"/>
              <a:ext cx="3793811" cy="9848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3" name="TextBox 2">
              <a:extLst>
                <a:ext uri="{FF2B5EF4-FFF2-40B4-BE49-F238E27FC236}">
                  <a16:creationId xmlns:a16="http://schemas.microsoft.com/office/drawing/2014/main" id="{4E98EC7A-0CC3-3C41-A9C8-EC12EB4B951C}"/>
                </a:ext>
              </a:extLst>
            </p:cNvPr>
            <p:cNvSpPr txBox="1"/>
            <p:nvPr/>
          </p:nvSpPr>
          <p:spPr>
            <a:xfrm>
              <a:off x="393876" y="2768400"/>
              <a:ext cx="3028778" cy="769441"/>
            </a:xfrm>
            <a:prstGeom prst="rect">
              <a:avLst/>
            </a:prstGeom>
            <a:noFill/>
          </p:spPr>
          <p:txBody>
            <a:bodyPr wrap="none" rtlCol="0">
              <a:spAutoFit/>
            </a:bodyPr>
            <a:lstStyle/>
            <a:p>
              <a:r>
                <a:rPr lang="en-US" sz="1600" b="1" dirty="0">
                  <a:solidFill>
                    <a:schemeClr val="accent1"/>
                  </a:solidFill>
                </a:rPr>
                <a:t>Surge Stability</a:t>
              </a:r>
            </a:p>
            <a:p>
              <a:r>
                <a:rPr lang="en-US" sz="1400" b="1" dirty="0"/>
                <a:t>Mooring restoring force &gt; </a:t>
              </a:r>
            </a:p>
            <a:p>
              <a:r>
                <a:rPr lang="en-US" sz="1400" b="1" dirty="0"/>
                <a:t>	Rotor thrust + Aero-Hydro surge</a:t>
              </a:r>
            </a:p>
          </p:txBody>
        </p:sp>
      </p:grpSp>
      <p:sp>
        <p:nvSpPr>
          <p:cNvPr id="102" name="TextBox 101">
            <a:extLst>
              <a:ext uri="{FF2B5EF4-FFF2-40B4-BE49-F238E27FC236}">
                <a16:creationId xmlns:a16="http://schemas.microsoft.com/office/drawing/2014/main" id="{414B36E9-618E-2445-9694-241238335582}"/>
              </a:ext>
            </a:extLst>
          </p:cNvPr>
          <p:cNvSpPr txBox="1"/>
          <p:nvPr/>
        </p:nvSpPr>
        <p:spPr>
          <a:xfrm>
            <a:off x="4707315" y="793132"/>
            <a:ext cx="3399392" cy="769441"/>
          </a:xfrm>
          <a:prstGeom prst="rect">
            <a:avLst/>
          </a:prstGeom>
          <a:noFill/>
        </p:spPr>
        <p:txBody>
          <a:bodyPr wrap="none" rtlCol="0">
            <a:spAutoFit/>
          </a:bodyPr>
          <a:lstStyle/>
          <a:p>
            <a:r>
              <a:rPr lang="en-US" sz="1600" b="1" dirty="0">
                <a:solidFill>
                  <a:schemeClr val="accent1"/>
                </a:solidFill>
              </a:rPr>
              <a:t>Pitch Stability</a:t>
            </a:r>
          </a:p>
          <a:p>
            <a:r>
              <a:rPr lang="en-US" sz="1400" b="1" dirty="0"/>
              <a:t>Mooring + Hydrostatic restoring moment &gt; </a:t>
            </a:r>
          </a:p>
          <a:p>
            <a:r>
              <a:rPr lang="en-US" sz="1400" b="1" dirty="0"/>
              <a:t>	Rotor moment + Aero-Hydro pitch</a:t>
            </a:r>
          </a:p>
        </p:txBody>
      </p:sp>
      <p:grpSp>
        <p:nvGrpSpPr>
          <p:cNvPr id="6" name="Group 5">
            <a:extLst>
              <a:ext uri="{FF2B5EF4-FFF2-40B4-BE49-F238E27FC236}">
                <a16:creationId xmlns:a16="http://schemas.microsoft.com/office/drawing/2014/main" id="{D26E0BFC-302F-7B46-8A07-0B917AC71B87}"/>
              </a:ext>
            </a:extLst>
          </p:cNvPr>
          <p:cNvGrpSpPr/>
          <p:nvPr/>
        </p:nvGrpSpPr>
        <p:grpSpPr>
          <a:xfrm>
            <a:off x="393876" y="1144469"/>
            <a:ext cx="3793811" cy="984885"/>
            <a:chOff x="393876" y="1356503"/>
            <a:chExt cx="3793811" cy="984885"/>
          </a:xfrm>
        </p:grpSpPr>
        <p:sp>
          <p:nvSpPr>
            <p:cNvPr id="5" name="Rectangle 4">
              <a:extLst>
                <a:ext uri="{FF2B5EF4-FFF2-40B4-BE49-F238E27FC236}">
                  <a16:creationId xmlns:a16="http://schemas.microsoft.com/office/drawing/2014/main" id="{7F991493-4ABA-4241-9F61-A19EF83B98F8}"/>
                </a:ext>
              </a:extLst>
            </p:cNvPr>
            <p:cNvSpPr/>
            <p:nvPr/>
          </p:nvSpPr>
          <p:spPr>
            <a:xfrm>
              <a:off x="393876" y="1356503"/>
              <a:ext cx="3793811" cy="9848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3" name="TextBox 102">
              <a:extLst>
                <a:ext uri="{FF2B5EF4-FFF2-40B4-BE49-F238E27FC236}">
                  <a16:creationId xmlns:a16="http://schemas.microsoft.com/office/drawing/2014/main" id="{E29F9B22-2121-594F-A720-F7E5315A673A}"/>
                </a:ext>
              </a:extLst>
            </p:cNvPr>
            <p:cNvSpPr txBox="1"/>
            <p:nvPr/>
          </p:nvSpPr>
          <p:spPr>
            <a:xfrm>
              <a:off x="393876" y="1356503"/>
              <a:ext cx="3768980" cy="954107"/>
            </a:xfrm>
            <a:prstGeom prst="rect">
              <a:avLst/>
            </a:prstGeom>
            <a:noFill/>
          </p:spPr>
          <p:txBody>
            <a:bodyPr wrap="none" rtlCol="0">
              <a:spAutoFit/>
            </a:bodyPr>
            <a:lstStyle/>
            <a:p>
              <a:r>
                <a:rPr lang="en-US" sz="1600" b="1" dirty="0">
                  <a:solidFill>
                    <a:schemeClr val="accent1"/>
                  </a:solidFill>
                </a:rPr>
                <a:t>Neutral Stability</a:t>
              </a:r>
            </a:p>
            <a:p>
              <a:r>
                <a:rPr lang="en-US" sz="1400" b="1" dirty="0"/>
                <a:t>Hydrostatic pressure in z-direction (buoyancy) = </a:t>
              </a:r>
            </a:p>
            <a:p>
              <a:r>
                <a:rPr lang="en-US" sz="1400" b="1" dirty="0"/>
                <a:t>	Gravity* + Mooring tension</a:t>
              </a:r>
            </a:p>
            <a:p>
              <a:r>
                <a:rPr lang="en-US" sz="1200" b="1" i="1" dirty="0"/>
                <a:t>* Adjustable with water ballast</a:t>
              </a:r>
              <a:endParaRPr lang="en-US" sz="1400" b="1" i="1" dirty="0"/>
            </a:p>
          </p:txBody>
        </p:sp>
      </p:grpSp>
      <p:grpSp>
        <p:nvGrpSpPr>
          <p:cNvPr id="8" name="Group 7">
            <a:extLst>
              <a:ext uri="{FF2B5EF4-FFF2-40B4-BE49-F238E27FC236}">
                <a16:creationId xmlns:a16="http://schemas.microsoft.com/office/drawing/2014/main" id="{2BB2AFCC-8113-6F4F-9005-847AE59419B5}"/>
              </a:ext>
            </a:extLst>
          </p:cNvPr>
          <p:cNvGrpSpPr/>
          <p:nvPr/>
        </p:nvGrpSpPr>
        <p:grpSpPr>
          <a:xfrm>
            <a:off x="393875" y="3900735"/>
            <a:ext cx="3793811" cy="989272"/>
            <a:chOff x="393875" y="4006751"/>
            <a:chExt cx="3793811" cy="989272"/>
          </a:xfrm>
        </p:grpSpPr>
        <p:sp>
          <p:nvSpPr>
            <p:cNvPr id="108" name="Rectangle 107">
              <a:extLst>
                <a:ext uri="{FF2B5EF4-FFF2-40B4-BE49-F238E27FC236}">
                  <a16:creationId xmlns:a16="http://schemas.microsoft.com/office/drawing/2014/main" id="{9A119A88-C123-E24C-A229-E376806A0A5F}"/>
                </a:ext>
              </a:extLst>
            </p:cNvPr>
            <p:cNvSpPr/>
            <p:nvPr/>
          </p:nvSpPr>
          <p:spPr>
            <a:xfrm>
              <a:off x="393875" y="4011138"/>
              <a:ext cx="3793811" cy="9848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p>
          </p:txBody>
        </p:sp>
        <p:sp>
          <p:nvSpPr>
            <p:cNvPr id="106" name="TextBox 105">
              <a:extLst>
                <a:ext uri="{FF2B5EF4-FFF2-40B4-BE49-F238E27FC236}">
                  <a16:creationId xmlns:a16="http://schemas.microsoft.com/office/drawing/2014/main" id="{0BF7475A-EA19-1B43-837F-BC91F0247508}"/>
                </a:ext>
              </a:extLst>
            </p:cNvPr>
            <p:cNvSpPr txBox="1"/>
            <p:nvPr/>
          </p:nvSpPr>
          <p:spPr>
            <a:xfrm>
              <a:off x="393876" y="4006751"/>
              <a:ext cx="2407390" cy="984885"/>
            </a:xfrm>
            <a:prstGeom prst="rect">
              <a:avLst/>
            </a:prstGeom>
            <a:noFill/>
          </p:spPr>
          <p:txBody>
            <a:bodyPr wrap="none" rtlCol="0">
              <a:spAutoFit/>
            </a:bodyPr>
            <a:lstStyle/>
            <a:p>
              <a:r>
                <a:rPr lang="en-US" sz="1600" b="1" dirty="0">
                  <a:solidFill>
                    <a:schemeClr val="accent1"/>
                  </a:solidFill>
                </a:rPr>
                <a:t>Hydrodynamic Stability</a:t>
              </a:r>
            </a:p>
            <a:p>
              <a:r>
                <a:rPr lang="en-US" sz="1400" b="1" dirty="0"/>
                <a:t>Highest wave </a:t>
              </a:r>
              <a:r>
                <a:rPr lang="en-US" sz="1400" b="1" dirty="0" err="1"/>
                <a:t>freq</a:t>
              </a:r>
              <a:r>
                <a:rPr lang="en-US" sz="1400" b="1" dirty="0"/>
                <a:t> &lt; </a:t>
              </a:r>
            </a:p>
            <a:p>
              <a:r>
                <a:rPr lang="en-US" sz="1400" b="1" dirty="0"/>
                <a:t>	Rigid Body </a:t>
              </a:r>
              <a:r>
                <a:rPr lang="en-US" sz="1400" b="1" dirty="0" err="1"/>
                <a:t>Freqs</a:t>
              </a:r>
              <a:r>
                <a:rPr lang="en-US" sz="1400" b="1" dirty="0"/>
                <a:t> &lt; </a:t>
              </a:r>
            </a:p>
            <a:p>
              <a:r>
                <a:rPr lang="en-US" sz="1400" b="1" dirty="0"/>
                <a:t>		Lowest wave </a:t>
              </a:r>
              <a:r>
                <a:rPr lang="en-US" sz="1400" b="1" dirty="0" err="1"/>
                <a:t>freq</a:t>
              </a:r>
              <a:endParaRPr lang="en-US" sz="1400" b="1" dirty="0"/>
            </a:p>
          </p:txBody>
        </p:sp>
      </p:grpSp>
    </p:spTree>
    <p:extLst>
      <p:ext uri="{BB962C8B-B14F-4D97-AF65-F5344CB8AC3E}">
        <p14:creationId xmlns:p14="http://schemas.microsoft.com/office/powerpoint/2010/main" val="301716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0760D-DF0C-4C41-B10F-41D4B297D570}"/>
              </a:ext>
            </a:extLst>
          </p:cNvPr>
          <p:cNvSpPr>
            <a:spLocks noGrp="1"/>
          </p:cNvSpPr>
          <p:nvPr>
            <p:ph type="body" sz="quarter" idx="10"/>
          </p:nvPr>
        </p:nvSpPr>
        <p:spPr/>
        <p:txBody>
          <a:bodyPr/>
          <a:lstStyle/>
          <a:p>
            <a:r>
              <a:rPr lang="en-US" dirty="0"/>
              <a:t>Conceptual Design Optimization and Sensitivity Study</a:t>
            </a:r>
          </a:p>
        </p:txBody>
      </p:sp>
      <p:sp>
        <p:nvSpPr>
          <p:cNvPr id="3" name="Text Placeholder 2">
            <a:extLst>
              <a:ext uri="{FF2B5EF4-FFF2-40B4-BE49-F238E27FC236}">
                <a16:creationId xmlns:a16="http://schemas.microsoft.com/office/drawing/2014/main" id="{B14FC178-EC34-BA43-952D-F39AC6541ACA}"/>
              </a:ext>
            </a:extLst>
          </p:cNvPr>
          <p:cNvSpPr>
            <a:spLocks noGrp="1"/>
          </p:cNvSpPr>
          <p:nvPr>
            <p:ph type="body" sz="quarter" idx="11"/>
          </p:nvPr>
        </p:nvSpPr>
        <p:spPr/>
        <p:txBody>
          <a:bodyPr/>
          <a:lstStyle/>
          <a:p>
            <a:endParaRPr lang="en-US"/>
          </a:p>
        </p:txBody>
      </p:sp>
      <p:sp>
        <p:nvSpPr>
          <p:cNvPr id="6" name="Text Placeholder 1">
            <a:extLst>
              <a:ext uri="{FF2B5EF4-FFF2-40B4-BE49-F238E27FC236}">
                <a16:creationId xmlns:a16="http://schemas.microsoft.com/office/drawing/2014/main" id="{88F0E069-E5FD-4341-9C51-9AB6E01C2B21}"/>
              </a:ext>
            </a:extLst>
          </p:cNvPr>
          <p:cNvSpPr txBox="1">
            <a:spLocks/>
          </p:cNvSpPr>
          <p:nvPr/>
        </p:nvSpPr>
        <p:spPr>
          <a:xfrm>
            <a:off x="5477038" y="297180"/>
            <a:ext cx="3485257" cy="451485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179388" indent="-179388" algn="l" defTabSz="457200" rtl="0" eaLnBrk="1" latinLnBrk="0" hangingPunct="1">
              <a:spcBef>
                <a:spcPct val="20000"/>
              </a:spcBef>
              <a:buFont typeface="Arial"/>
              <a:buChar char="•"/>
              <a:tabLst/>
              <a:defRPr sz="2000" b="1" kern="1200">
                <a:solidFill>
                  <a:schemeClr val="tx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tx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tx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tx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1"/>
                </a:solidFill>
              </a:rPr>
              <a:t>Outline</a:t>
            </a:r>
          </a:p>
          <a:p>
            <a:r>
              <a:rPr lang="en-US" dirty="0"/>
              <a:t>Motivation and Approach</a:t>
            </a:r>
          </a:p>
          <a:p>
            <a:pPr lvl="1"/>
            <a:endParaRPr lang="en-US" dirty="0"/>
          </a:p>
          <a:p>
            <a:r>
              <a:rPr lang="en-US" dirty="0"/>
              <a:t>Model Set-Up</a:t>
            </a:r>
          </a:p>
          <a:p>
            <a:pPr lvl="1"/>
            <a:endParaRPr lang="en-US" dirty="0"/>
          </a:p>
          <a:p>
            <a:r>
              <a:rPr lang="en-US" dirty="0"/>
              <a:t>Design Evaluation</a:t>
            </a:r>
          </a:p>
          <a:p>
            <a:pPr lvl="1"/>
            <a:endParaRPr lang="en-US" dirty="0"/>
          </a:p>
          <a:p>
            <a:r>
              <a:rPr lang="en-US" dirty="0">
                <a:highlight>
                  <a:srgbClr val="FFFF00"/>
                </a:highlight>
              </a:rPr>
              <a:t>Conceptual Design Optimization and Sensitivity Study</a:t>
            </a:r>
          </a:p>
          <a:p>
            <a:pPr lvl="1"/>
            <a:endParaRPr lang="en-US" dirty="0"/>
          </a:p>
          <a:p>
            <a:r>
              <a:rPr lang="en-US" dirty="0"/>
              <a:t>Conclusions</a:t>
            </a:r>
          </a:p>
        </p:txBody>
      </p:sp>
    </p:spTree>
    <p:extLst>
      <p:ext uri="{BB962C8B-B14F-4D97-AF65-F5344CB8AC3E}">
        <p14:creationId xmlns:p14="http://schemas.microsoft.com/office/powerpoint/2010/main" val="319834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3CD0-905D-3347-96ED-E1DB02E5295C}"/>
              </a:ext>
            </a:extLst>
          </p:cNvPr>
          <p:cNvSpPr>
            <a:spLocks noGrp="1"/>
          </p:cNvSpPr>
          <p:nvPr>
            <p:ph type="title"/>
          </p:nvPr>
        </p:nvSpPr>
        <p:spPr/>
        <p:txBody>
          <a:bodyPr>
            <a:normAutofit fontScale="90000"/>
          </a:bodyPr>
          <a:lstStyle/>
          <a:p>
            <a:r>
              <a:rPr lang="en-US" dirty="0"/>
              <a:t>Nacelle mass sensitivity study: Vary substructure, mass/cost objective, mass perturbation</a:t>
            </a:r>
          </a:p>
        </p:txBody>
      </p:sp>
      <p:sp>
        <p:nvSpPr>
          <p:cNvPr id="3" name="Rectangle 2">
            <a:extLst>
              <a:ext uri="{FF2B5EF4-FFF2-40B4-BE49-F238E27FC236}">
                <a16:creationId xmlns:a16="http://schemas.microsoft.com/office/drawing/2014/main" id="{9AC822DA-43C7-7D48-B0D8-C777EEA60B79}"/>
              </a:ext>
            </a:extLst>
          </p:cNvPr>
          <p:cNvSpPr/>
          <p:nvPr/>
        </p:nvSpPr>
        <p:spPr>
          <a:xfrm>
            <a:off x="1729154" y="1553759"/>
            <a:ext cx="1378226" cy="6166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(blank slate substructure)</a:t>
            </a:r>
          </a:p>
        </p:txBody>
      </p:sp>
      <p:sp>
        <p:nvSpPr>
          <p:cNvPr id="4" name="Rectangle 3">
            <a:extLst>
              <a:ext uri="{FF2B5EF4-FFF2-40B4-BE49-F238E27FC236}">
                <a16:creationId xmlns:a16="http://schemas.microsoft.com/office/drawing/2014/main" id="{8D63E499-DDC5-F94B-A7E2-89304D754BCA}"/>
              </a:ext>
            </a:extLst>
          </p:cNvPr>
          <p:cNvSpPr/>
          <p:nvPr/>
        </p:nvSpPr>
        <p:spPr>
          <a:xfrm>
            <a:off x="4367236" y="1553758"/>
            <a:ext cx="1378226" cy="616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Conceptual Design</a:t>
            </a:r>
          </a:p>
        </p:txBody>
      </p:sp>
      <p:sp>
        <p:nvSpPr>
          <p:cNvPr id="5" name="Rectangle 4">
            <a:extLst>
              <a:ext uri="{FF2B5EF4-FFF2-40B4-BE49-F238E27FC236}">
                <a16:creationId xmlns:a16="http://schemas.microsoft.com/office/drawing/2014/main" id="{85DAD89E-F4D0-874D-AC15-884F86CEB5BB}"/>
              </a:ext>
            </a:extLst>
          </p:cNvPr>
          <p:cNvSpPr/>
          <p:nvPr/>
        </p:nvSpPr>
        <p:spPr>
          <a:xfrm>
            <a:off x="6994646" y="1553758"/>
            <a:ext cx="1378226" cy="6166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Baseline Design</a:t>
            </a:r>
          </a:p>
        </p:txBody>
      </p:sp>
      <p:cxnSp>
        <p:nvCxnSpPr>
          <p:cNvPr id="12" name="Elbow Connector 11">
            <a:extLst>
              <a:ext uri="{FF2B5EF4-FFF2-40B4-BE49-F238E27FC236}">
                <a16:creationId xmlns:a16="http://schemas.microsoft.com/office/drawing/2014/main" id="{5A5534ED-1108-7E44-BACB-ABEA6BCF9FF2}"/>
              </a:ext>
            </a:extLst>
          </p:cNvPr>
          <p:cNvCxnSpPr>
            <a:cxnSpLocks/>
            <a:stCxn id="5" idx="2"/>
            <a:endCxn id="9" idx="1"/>
          </p:cNvCxnSpPr>
          <p:nvPr/>
        </p:nvCxnSpPr>
        <p:spPr>
          <a:xfrm rot="16200000" flipH="1">
            <a:off x="7261547" y="2592588"/>
            <a:ext cx="1037264" cy="192840"/>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C99FB918-8BD9-3041-9B2A-C0AA76518959}"/>
              </a:ext>
            </a:extLst>
          </p:cNvPr>
          <p:cNvCxnSpPr>
            <a:cxnSpLocks/>
            <a:stCxn id="5" idx="2"/>
            <a:endCxn id="10" idx="1"/>
          </p:cNvCxnSpPr>
          <p:nvPr/>
        </p:nvCxnSpPr>
        <p:spPr>
          <a:xfrm rot="16200000" flipH="1">
            <a:off x="6861815" y="2992320"/>
            <a:ext cx="1836729" cy="192840"/>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D49F5D13-37E4-5943-BAA5-3367960C38FD}"/>
              </a:ext>
            </a:extLst>
          </p:cNvPr>
          <p:cNvCxnSpPr>
            <a:cxnSpLocks/>
            <a:stCxn id="5" idx="2"/>
            <a:endCxn id="8" idx="3"/>
          </p:cNvCxnSpPr>
          <p:nvPr/>
        </p:nvCxnSpPr>
        <p:spPr>
          <a:xfrm rot="5400000">
            <a:off x="6293184" y="3401925"/>
            <a:ext cx="2622125" cy="159027"/>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87F3BA01-2B6C-454C-A90A-A637D1ACF3B5}"/>
              </a:ext>
            </a:extLst>
          </p:cNvPr>
          <p:cNvCxnSpPr>
            <a:cxnSpLocks/>
            <a:stCxn id="5" idx="2"/>
            <a:endCxn id="7" idx="3"/>
          </p:cNvCxnSpPr>
          <p:nvPr/>
        </p:nvCxnSpPr>
        <p:spPr>
          <a:xfrm rot="5400000">
            <a:off x="6685882" y="3009227"/>
            <a:ext cx="1836729" cy="159027"/>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BFEE444F-37C3-F04F-9F4D-1E2E40C96B3C}"/>
              </a:ext>
            </a:extLst>
          </p:cNvPr>
          <p:cNvCxnSpPr>
            <a:cxnSpLocks/>
            <a:stCxn id="5" idx="2"/>
            <a:endCxn id="6" idx="3"/>
          </p:cNvCxnSpPr>
          <p:nvPr/>
        </p:nvCxnSpPr>
        <p:spPr>
          <a:xfrm rot="5400000">
            <a:off x="7085614" y="2609495"/>
            <a:ext cx="1037264" cy="159027"/>
          </a:xfrm>
          <a:prstGeom prst="bentConnector2">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D8974F6-17A2-744B-8CCF-0AB0A8F60E3D}"/>
              </a:ext>
            </a:extLst>
          </p:cNvPr>
          <p:cNvCxnSpPr>
            <a:cxnSpLocks/>
            <a:stCxn id="4" idx="3"/>
            <a:endCxn id="5" idx="1"/>
          </p:cNvCxnSpPr>
          <p:nvPr/>
        </p:nvCxnSpPr>
        <p:spPr>
          <a:xfrm>
            <a:off x="5745462" y="1862067"/>
            <a:ext cx="124918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62186DB-5E16-8340-BB63-20078AB439D3}"/>
              </a:ext>
            </a:extLst>
          </p:cNvPr>
          <p:cNvCxnSpPr>
            <a:cxnSpLocks/>
            <a:stCxn id="3" idx="3"/>
            <a:endCxn id="4" idx="1"/>
          </p:cNvCxnSpPr>
          <p:nvPr/>
        </p:nvCxnSpPr>
        <p:spPr>
          <a:xfrm flipV="1">
            <a:off x="3107380" y="1862067"/>
            <a:ext cx="1259856" cy="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C935461-EB18-F945-B2D4-FA8B6F386ABF}"/>
              </a:ext>
            </a:extLst>
          </p:cNvPr>
          <p:cNvSpPr txBox="1"/>
          <p:nvPr/>
        </p:nvSpPr>
        <p:spPr>
          <a:xfrm>
            <a:off x="5787666" y="1607257"/>
            <a:ext cx="1206980" cy="677108"/>
          </a:xfrm>
          <a:prstGeom prst="rect">
            <a:avLst/>
          </a:prstGeom>
          <a:noFill/>
        </p:spPr>
        <p:txBody>
          <a:bodyPr wrap="square" lIns="0" tIns="0" rIns="0" bIns="0" rtlCol="0">
            <a:spAutoFit/>
          </a:bodyPr>
          <a:lstStyle/>
          <a:p>
            <a:pPr algn="ctr"/>
            <a:r>
              <a:rPr lang="en-US" sz="1600" b="1" dirty="0">
                <a:solidFill>
                  <a:schemeClr val="accent5"/>
                </a:solidFill>
              </a:rPr>
              <a:t>Local</a:t>
            </a:r>
          </a:p>
          <a:p>
            <a:pPr algn="ctr"/>
            <a:r>
              <a:rPr lang="en-US" sz="1600" b="1" dirty="0">
                <a:solidFill>
                  <a:schemeClr val="accent5"/>
                </a:solidFill>
              </a:rPr>
              <a:t>Optimization</a:t>
            </a:r>
          </a:p>
          <a:p>
            <a:pPr algn="ctr"/>
            <a:r>
              <a:rPr lang="en-US" sz="1200" b="1" dirty="0">
                <a:solidFill>
                  <a:schemeClr val="accent5"/>
                </a:solidFill>
              </a:rPr>
              <a:t>(simplex / </a:t>
            </a:r>
            <a:r>
              <a:rPr lang="en-US" sz="1200" b="1" dirty="0" err="1">
                <a:solidFill>
                  <a:schemeClr val="accent5"/>
                </a:solidFill>
              </a:rPr>
              <a:t>subplex</a:t>
            </a:r>
            <a:r>
              <a:rPr lang="en-US" sz="1200" b="1" dirty="0">
                <a:solidFill>
                  <a:schemeClr val="accent5"/>
                </a:solidFill>
              </a:rPr>
              <a:t>)</a:t>
            </a:r>
          </a:p>
        </p:txBody>
      </p:sp>
      <p:sp>
        <p:nvSpPr>
          <p:cNvPr id="32" name="TextBox 31">
            <a:extLst>
              <a:ext uri="{FF2B5EF4-FFF2-40B4-BE49-F238E27FC236}">
                <a16:creationId xmlns:a16="http://schemas.microsoft.com/office/drawing/2014/main" id="{C8257EFB-0FCD-EC45-A541-A190D2BB0E57}"/>
              </a:ext>
            </a:extLst>
          </p:cNvPr>
          <p:cNvSpPr txBox="1"/>
          <p:nvPr/>
        </p:nvSpPr>
        <p:spPr>
          <a:xfrm>
            <a:off x="3118052" y="1581069"/>
            <a:ext cx="1238512" cy="677108"/>
          </a:xfrm>
          <a:prstGeom prst="rect">
            <a:avLst/>
          </a:prstGeom>
          <a:noFill/>
        </p:spPr>
        <p:txBody>
          <a:bodyPr wrap="square" lIns="0" tIns="0" rIns="0" bIns="0" rtlCol="0">
            <a:spAutoFit/>
          </a:bodyPr>
          <a:lstStyle/>
          <a:p>
            <a:pPr algn="ctr"/>
            <a:r>
              <a:rPr lang="en-US" sz="1600" b="1" dirty="0">
                <a:solidFill>
                  <a:schemeClr val="accent5"/>
                </a:solidFill>
              </a:rPr>
              <a:t>Global</a:t>
            </a:r>
          </a:p>
          <a:p>
            <a:pPr algn="ctr"/>
            <a:r>
              <a:rPr lang="en-US" sz="1600" b="1" dirty="0">
                <a:solidFill>
                  <a:schemeClr val="accent5"/>
                </a:solidFill>
              </a:rPr>
              <a:t>Optimization</a:t>
            </a:r>
          </a:p>
          <a:p>
            <a:pPr algn="ctr"/>
            <a:r>
              <a:rPr lang="en-US" sz="1200" b="1" dirty="0">
                <a:solidFill>
                  <a:schemeClr val="accent5"/>
                </a:solidFill>
              </a:rPr>
              <a:t>(genetic algorithm)</a:t>
            </a:r>
          </a:p>
        </p:txBody>
      </p:sp>
      <p:sp>
        <p:nvSpPr>
          <p:cNvPr id="34" name="Circular Arrow 33">
            <a:extLst>
              <a:ext uri="{FF2B5EF4-FFF2-40B4-BE49-F238E27FC236}">
                <a16:creationId xmlns:a16="http://schemas.microsoft.com/office/drawing/2014/main" id="{020AAB5D-3DA9-0B4D-AAA1-7A7A38AEAD51}"/>
              </a:ext>
            </a:extLst>
          </p:cNvPr>
          <p:cNvSpPr>
            <a:spLocks noChangeAspect="1"/>
          </p:cNvSpPr>
          <p:nvPr/>
        </p:nvSpPr>
        <p:spPr>
          <a:xfrm rot="20126250">
            <a:off x="144249" y="3287289"/>
            <a:ext cx="1371600" cy="1371600"/>
          </a:xfrm>
          <a:prstGeom prst="circularArrow">
            <a:avLst>
              <a:gd name="adj1" fmla="val 5170"/>
              <a:gd name="adj2" fmla="val 1142319"/>
              <a:gd name="adj3" fmla="val 20383480"/>
              <a:gd name="adj4" fmla="val 3709394"/>
              <a:gd name="adj5" fmla="val 125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graphicFrame>
        <p:nvGraphicFramePr>
          <p:cNvPr id="35" name="Diagram 34">
            <a:extLst>
              <a:ext uri="{FF2B5EF4-FFF2-40B4-BE49-F238E27FC236}">
                <a16:creationId xmlns:a16="http://schemas.microsoft.com/office/drawing/2014/main" id="{1FAA580F-41EE-A24C-9F6D-C66FA9B9E890}"/>
              </a:ext>
            </a:extLst>
          </p:cNvPr>
          <p:cNvGraphicFramePr/>
          <p:nvPr>
            <p:extLst>
              <p:ext uri="{D42A27DB-BD31-4B8C-83A1-F6EECF244321}">
                <p14:modId xmlns:p14="http://schemas.microsoft.com/office/powerpoint/2010/main" val="2099105753"/>
              </p:ext>
            </p:extLst>
          </p:nvPr>
        </p:nvGraphicFramePr>
        <p:xfrm>
          <a:off x="559160" y="2911134"/>
          <a:ext cx="3048000" cy="217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8" name="Straight Connector 37">
            <a:extLst>
              <a:ext uri="{FF2B5EF4-FFF2-40B4-BE49-F238E27FC236}">
                <a16:creationId xmlns:a16="http://schemas.microsoft.com/office/drawing/2014/main" id="{57C91D92-8E80-8945-A8F0-2DD61A69102F}"/>
              </a:ext>
            </a:extLst>
          </p:cNvPr>
          <p:cNvCxnSpPr>
            <a:cxnSpLocks/>
          </p:cNvCxnSpPr>
          <p:nvPr/>
        </p:nvCxnSpPr>
        <p:spPr>
          <a:xfrm flipV="1">
            <a:off x="3600274" y="4684292"/>
            <a:ext cx="2930544" cy="323557"/>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199196A-5728-E649-857D-035327F59CA1}"/>
              </a:ext>
            </a:extLst>
          </p:cNvPr>
          <p:cNvCxnSpPr>
            <a:cxnSpLocks/>
          </p:cNvCxnSpPr>
          <p:nvPr/>
        </p:nvCxnSpPr>
        <p:spPr>
          <a:xfrm flipV="1">
            <a:off x="759655" y="2035488"/>
            <a:ext cx="857619" cy="1227631"/>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704983B-4572-3C4D-82C2-1944B19E2731}"/>
              </a:ext>
            </a:extLst>
          </p:cNvPr>
          <p:cNvSpPr txBox="1"/>
          <p:nvPr/>
        </p:nvSpPr>
        <p:spPr>
          <a:xfrm>
            <a:off x="1456769" y="2898788"/>
            <a:ext cx="1206980" cy="215444"/>
          </a:xfrm>
          <a:prstGeom prst="rect">
            <a:avLst/>
          </a:prstGeom>
          <a:noFill/>
        </p:spPr>
        <p:txBody>
          <a:bodyPr wrap="square" lIns="0" tIns="0" rIns="0" bIns="0" rtlCol="0">
            <a:spAutoFit/>
          </a:bodyPr>
          <a:lstStyle/>
          <a:p>
            <a:pPr algn="ctr"/>
            <a:r>
              <a:rPr lang="en-US" sz="1400" b="1" i="1" dirty="0">
                <a:solidFill>
                  <a:schemeClr val="accent5"/>
                </a:solidFill>
              </a:rPr>
              <a:t>3 Archetypes</a:t>
            </a:r>
            <a:endParaRPr lang="en-US" sz="1100" b="1" i="1" dirty="0">
              <a:solidFill>
                <a:schemeClr val="accent5"/>
              </a:solidFill>
            </a:endParaRPr>
          </a:p>
        </p:txBody>
      </p:sp>
      <p:sp>
        <p:nvSpPr>
          <p:cNvPr id="43" name="TextBox 42">
            <a:extLst>
              <a:ext uri="{FF2B5EF4-FFF2-40B4-BE49-F238E27FC236}">
                <a16:creationId xmlns:a16="http://schemas.microsoft.com/office/drawing/2014/main" id="{50A986D5-3FEB-F549-97A8-E8A6BE2C830C}"/>
              </a:ext>
            </a:extLst>
          </p:cNvPr>
          <p:cNvSpPr txBox="1"/>
          <p:nvPr/>
        </p:nvSpPr>
        <p:spPr>
          <a:xfrm>
            <a:off x="2393294" y="2712308"/>
            <a:ext cx="1206980" cy="215444"/>
          </a:xfrm>
          <a:prstGeom prst="rect">
            <a:avLst/>
          </a:prstGeom>
          <a:noFill/>
        </p:spPr>
        <p:txBody>
          <a:bodyPr wrap="square" lIns="0" tIns="0" rIns="0" bIns="0" rtlCol="0">
            <a:spAutoFit/>
          </a:bodyPr>
          <a:lstStyle/>
          <a:p>
            <a:pPr algn="ctr"/>
            <a:r>
              <a:rPr lang="en-US" sz="1400" b="1" i="1" dirty="0">
                <a:solidFill>
                  <a:schemeClr val="accent5"/>
                </a:solidFill>
              </a:rPr>
              <a:t>2 Objectives</a:t>
            </a:r>
            <a:endParaRPr lang="en-US" sz="1100" b="1" i="1" dirty="0">
              <a:solidFill>
                <a:schemeClr val="accent5"/>
              </a:solidFill>
            </a:endParaRPr>
          </a:p>
        </p:txBody>
      </p:sp>
      <p:sp>
        <p:nvSpPr>
          <p:cNvPr id="48" name="Rectangle 47">
            <a:extLst>
              <a:ext uri="{FF2B5EF4-FFF2-40B4-BE49-F238E27FC236}">
                <a16:creationId xmlns:a16="http://schemas.microsoft.com/office/drawing/2014/main" id="{9DE33216-5322-6544-A1B3-748EAB34D514}"/>
              </a:ext>
            </a:extLst>
          </p:cNvPr>
          <p:cNvSpPr/>
          <p:nvPr/>
        </p:nvSpPr>
        <p:spPr>
          <a:xfrm>
            <a:off x="1729154" y="966639"/>
            <a:ext cx="1378226" cy="5724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t>DTU 10MW RNA</a:t>
            </a:r>
          </a:p>
        </p:txBody>
      </p:sp>
      <p:sp>
        <p:nvSpPr>
          <p:cNvPr id="58" name="Rectangle 57">
            <a:extLst>
              <a:ext uri="{FF2B5EF4-FFF2-40B4-BE49-F238E27FC236}">
                <a16:creationId xmlns:a16="http://schemas.microsoft.com/office/drawing/2014/main" id="{1AA8C7C6-2010-9F43-9ADB-1BE0A8D56F6D}"/>
              </a:ext>
            </a:extLst>
          </p:cNvPr>
          <p:cNvSpPr/>
          <p:nvPr/>
        </p:nvSpPr>
        <p:spPr>
          <a:xfrm>
            <a:off x="4370753" y="966639"/>
            <a:ext cx="1378226" cy="5724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t>DTU 10MW RNA</a:t>
            </a:r>
          </a:p>
        </p:txBody>
      </p:sp>
      <p:sp>
        <p:nvSpPr>
          <p:cNvPr id="59" name="Rectangle 58">
            <a:extLst>
              <a:ext uri="{FF2B5EF4-FFF2-40B4-BE49-F238E27FC236}">
                <a16:creationId xmlns:a16="http://schemas.microsoft.com/office/drawing/2014/main" id="{6BB9FC4B-9DB8-0045-B211-EA2E1BC4F53F}"/>
              </a:ext>
            </a:extLst>
          </p:cNvPr>
          <p:cNvSpPr/>
          <p:nvPr/>
        </p:nvSpPr>
        <p:spPr>
          <a:xfrm>
            <a:off x="6994646" y="966639"/>
            <a:ext cx="1378226" cy="5724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b="1" dirty="0"/>
              <a:t>DTU 10MW RNA</a:t>
            </a:r>
          </a:p>
        </p:txBody>
      </p:sp>
      <p:grpSp>
        <p:nvGrpSpPr>
          <p:cNvPr id="68" name="Group 67">
            <a:extLst>
              <a:ext uri="{FF2B5EF4-FFF2-40B4-BE49-F238E27FC236}">
                <a16:creationId xmlns:a16="http://schemas.microsoft.com/office/drawing/2014/main" id="{5819EC45-7533-AD4D-B43D-D9FF8C874E99}"/>
              </a:ext>
            </a:extLst>
          </p:cNvPr>
          <p:cNvGrpSpPr/>
          <p:nvPr/>
        </p:nvGrpSpPr>
        <p:grpSpPr>
          <a:xfrm>
            <a:off x="6689846" y="4361807"/>
            <a:ext cx="834886" cy="646042"/>
            <a:chOff x="6689846" y="4038250"/>
            <a:chExt cx="834886" cy="646042"/>
          </a:xfrm>
        </p:grpSpPr>
        <p:sp>
          <p:nvSpPr>
            <p:cNvPr id="8" name="Rectangle 7">
              <a:extLst>
                <a:ext uri="{FF2B5EF4-FFF2-40B4-BE49-F238E27FC236}">
                  <a16:creationId xmlns:a16="http://schemas.microsoft.com/office/drawing/2014/main" id="{AF63D189-4654-184D-88E7-E189D5637DF3}"/>
                </a:ext>
              </a:extLst>
            </p:cNvPr>
            <p:cNvSpPr/>
            <p:nvPr/>
          </p:nvSpPr>
          <p:spPr>
            <a:xfrm>
              <a:off x="6689846" y="4253596"/>
              <a:ext cx="834886" cy="430696"/>
            </a:xfrm>
            <a:prstGeom prst="rect">
              <a:avLst/>
            </a:prstGeom>
            <a:solidFill>
              <a:schemeClr val="accent4">
                <a:lumMod val="60000"/>
                <a:lumOff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-25%</a:t>
              </a:r>
            </a:p>
          </p:txBody>
        </p:sp>
        <p:sp>
          <p:nvSpPr>
            <p:cNvPr id="60" name="Rectangle 59">
              <a:extLst>
                <a:ext uri="{FF2B5EF4-FFF2-40B4-BE49-F238E27FC236}">
                  <a16:creationId xmlns:a16="http://schemas.microsoft.com/office/drawing/2014/main" id="{BABF5A89-ABA0-8C41-ABF7-51ED7AA06E8B}"/>
                </a:ext>
              </a:extLst>
            </p:cNvPr>
            <p:cNvSpPr/>
            <p:nvPr/>
          </p:nvSpPr>
          <p:spPr>
            <a:xfrm>
              <a:off x="6689846" y="4038250"/>
              <a:ext cx="834885" cy="215346"/>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600" b="1" dirty="0"/>
            </a:p>
          </p:txBody>
        </p:sp>
      </p:grpSp>
      <p:grpSp>
        <p:nvGrpSpPr>
          <p:cNvPr id="70" name="Group 69">
            <a:extLst>
              <a:ext uri="{FF2B5EF4-FFF2-40B4-BE49-F238E27FC236}">
                <a16:creationId xmlns:a16="http://schemas.microsoft.com/office/drawing/2014/main" id="{F033E3AE-2CA8-7E4A-A30C-786206649AC7}"/>
              </a:ext>
            </a:extLst>
          </p:cNvPr>
          <p:cNvGrpSpPr/>
          <p:nvPr/>
        </p:nvGrpSpPr>
        <p:grpSpPr>
          <a:xfrm>
            <a:off x="6689845" y="3573148"/>
            <a:ext cx="834887" cy="649305"/>
            <a:chOff x="6689845" y="3193319"/>
            <a:chExt cx="834887" cy="649305"/>
          </a:xfrm>
        </p:grpSpPr>
        <p:sp>
          <p:nvSpPr>
            <p:cNvPr id="7" name="Rectangle 6">
              <a:extLst>
                <a:ext uri="{FF2B5EF4-FFF2-40B4-BE49-F238E27FC236}">
                  <a16:creationId xmlns:a16="http://schemas.microsoft.com/office/drawing/2014/main" id="{01CC0158-9561-AB45-A9D8-921A3F73F5F8}"/>
                </a:ext>
              </a:extLst>
            </p:cNvPr>
            <p:cNvSpPr/>
            <p:nvPr/>
          </p:nvSpPr>
          <p:spPr>
            <a:xfrm>
              <a:off x="6689846" y="3411928"/>
              <a:ext cx="834886" cy="430696"/>
            </a:xfrm>
            <a:prstGeom prst="rect">
              <a:avLst/>
            </a:prstGeom>
            <a:solidFill>
              <a:schemeClr val="accent4">
                <a:lumMod val="60000"/>
                <a:lumOff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-10%</a:t>
              </a:r>
            </a:p>
          </p:txBody>
        </p:sp>
        <p:sp>
          <p:nvSpPr>
            <p:cNvPr id="61" name="Rectangle 60">
              <a:extLst>
                <a:ext uri="{FF2B5EF4-FFF2-40B4-BE49-F238E27FC236}">
                  <a16:creationId xmlns:a16="http://schemas.microsoft.com/office/drawing/2014/main" id="{1CB1D7E3-EE58-C447-AAE6-95C4CABF6CB6}"/>
                </a:ext>
              </a:extLst>
            </p:cNvPr>
            <p:cNvSpPr/>
            <p:nvPr/>
          </p:nvSpPr>
          <p:spPr>
            <a:xfrm>
              <a:off x="6689845" y="3193319"/>
              <a:ext cx="834885" cy="215346"/>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600" b="1" dirty="0"/>
            </a:p>
          </p:txBody>
        </p:sp>
      </p:grpSp>
      <p:grpSp>
        <p:nvGrpSpPr>
          <p:cNvPr id="66" name="Group 65">
            <a:extLst>
              <a:ext uri="{FF2B5EF4-FFF2-40B4-BE49-F238E27FC236}">
                <a16:creationId xmlns:a16="http://schemas.microsoft.com/office/drawing/2014/main" id="{B9A73B51-BA13-7B46-8F75-8EED7342BC63}"/>
              </a:ext>
            </a:extLst>
          </p:cNvPr>
          <p:cNvGrpSpPr/>
          <p:nvPr/>
        </p:nvGrpSpPr>
        <p:grpSpPr>
          <a:xfrm>
            <a:off x="6689845" y="2769369"/>
            <a:ext cx="834887" cy="653619"/>
            <a:chOff x="6689845" y="2347336"/>
            <a:chExt cx="834887" cy="653619"/>
          </a:xfrm>
        </p:grpSpPr>
        <p:sp>
          <p:nvSpPr>
            <p:cNvPr id="6" name="Rectangle 5">
              <a:extLst>
                <a:ext uri="{FF2B5EF4-FFF2-40B4-BE49-F238E27FC236}">
                  <a16:creationId xmlns:a16="http://schemas.microsoft.com/office/drawing/2014/main" id="{10F2D29F-596A-774F-A23F-0017F490F24E}"/>
                </a:ext>
              </a:extLst>
            </p:cNvPr>
            <p:cNvSpPr/>
            <p:nvPr/>
          </p:nvSpPr>
          <p:spPr>
            <a:xfrm>
              <a:off x="6689846" y="2570259"/>
              <a:ext cx="834886" cy="430696"/>
            </a:xfrm>
            <a:prstGeom prst="rect">
              <a:avLst/>
            </a:prstGeom>
            <a:solidFill>
              <a:schemeClr val="accent4">
                <a:lumMod val="60000"/>
                <a:lumOff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+10%</a:t>
              </a:r>
            </a:p>
          </p:txBody>
        </p:sp>
        <p:sp>
          <p:nvSpPr>
            <p:cNvPr id="62" name="Rectangle 61">
              <a:extLst>
                <a:ext uri="{FF2B5EF4-FFF2-40B4-BE49-F238E27FC236}">
                  <a16:creationId xmlns:a16="http://schemas.microsoft.com/office/drawing/2014/main" id="{CD0E4C75-951C-0748-A930-92320C4C46E2}"/>
                </a:ext>
              </a:extLst>
            </p:cNvPr>
            <p:cNvSpPr/>
            <p:nvPr/>
          </p:nvSpPr>
          <p:spPr>
            <a:xfrm>
              <a:off x="6689845" y="2347336"/>
              <a:ext cx="834885" cy="215346"/>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600" b="1" dirty="0"/>
            </a:p>
          </p:txBody>
        </p:sp>
      </p:grpSp>
      <p:grpSp>
        <p:nvGrpSpPr>
          <p:cNvPr id="67" name="Group 66">
            <a:extLst>
              <a:ext uri="{FF2B5EF4-FFF2-40B4-BE49-F238E27FC236}">
                <a16:creationId xmlns:a16="http://schemas.microsoft.com/office/drawing/2014/main" id="{DE4A47F9-45FB-A948-A4D5-81B3074B73E3}"/>
              </a:ext>
            </a:extLst>
          </p:cNvPr>
          <p:cNvGrpSpPr/>
          <p:nvPr/>
        </p:nvGrpSpPr>
        <p:grpSpPr>
          <a:xfrm>
            <a:off x="7876599" y="2779307"/>
            <a:ext cx="834886" cy="643681"/>
            <a:chOff x="7876599" y="2357274"/>
            <a:chExt cx="834886" cy="643681"/>
          </a:xfrm>
        </p:grpSpPr>
        <p:sp>
          <p:nvSpPr>
            <p:cNvPr id="9" name="Rectangle 8">
              <a:extLst>
                <a:ext uri="{FF2B5EF4-FFF2-40B4-BE49-F238E27FC236}">
                  <a16:creationId xmlns:a16="http://schemas.microsoft.com/office/drawing/2014/main" id="{CA366DDC-1C71-D84E-B280-5AA14E11E702}"/>
                </a:ext>
              </a:extLst>
            </p:cNvPr>
            <p:cNvSpPr/>
            <p:nvPr/>
          </p:nvSpPr>
          <p:spPr>
            <a:xfrm>
              <a:off x="7876599" y="2570259"/>
              <a:ext cx="834886" cy="430696"/>
            </a:xfrm>
            <a:prstGeom prst="rect">
              <a:avLst/>
            </a:prstGeom>
            <a:solidFill>
              <a:schemeClr val="accent4">
                <a:lumMod val="60000"/>
                <a:lumOff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-33%</a:t>
              </a:r>
            </a:p>
          </p:txBody>
        </p:sp>
        <p:sp>
          <p:nvSpPr>
            <p:cNvPr id="63" name="Rectangle 62">
              <a:extLst>
                <a:ext uri="{FF2B5EF4-FFF2-40B4-BE49-F238E27FC236}">
                  <a16:creationId xmlns:a16="http://schemas.microsoft.com/office/drawing/2014/main" id="{05F770B4-1323-F749-A770-C07B4E73EB7F}"/>
                </a:ext>
              </a:extLst>
            </p:cNvPr>
            <p:cNvSpPr/>
            <p:nvPr/>
          </p:nvSpPr>
          <p:spPr>
            <a:xfrm>
              <a:off x="7876599" y="2357274"/>
              <a:ext cx="834885" cy="215346"/>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600" b="1" dirty="0"/>
            </a:p>
          </p:txBody>
        </p:sp>
      </p:grpSp>
      <p:grpSp>
        <p:nvGrpSpPr>
          <p:cNvPr id="69" name="Group 68">
            <a:extLst>
              <a:ext uri="{FF2B5EF4-FFF2-40B4-BE49-F238E27FC236}">
                <a16:creationId xmlns:a16="http://schemas.microsoft.com/office/drawing/2014/main" id="{4BB4BE65-74B7-8544-83B7-CBF7CE56BBE0}"/>
              </a:ext>
            </a:extLst>
          </p:cNvPr>
          <p:cNvGrpSpPr/>
          <p:nvPr/>
        </p:nvGrpSpPr>
        <p:grpSpPr>
          <a:xfrm>
            <a:off x="7876598" y="3593769"/>
            <a:ext cx="834887" cy="628684"/>
            <a:chOff x="7876598" y="3213940"/>
            <a:chExt cx="834887" cy="628684"/>
          </a:xfrm>
        </p:grpSpPr>
        <p:sp>
          <p:nvSpPr>
            <p:cNvPr id="10" name="Rectangle 9">
              <a:extLst>
                <a:ext uri="{FF2B5EF4-FFF2-40B4-BE49-F238E27FC236}">
                  <a16:creationId xmlns:a16="http://schemas.microsoft.com/office/drawing/2014/main" id="{74C101AE-A852-604A-AB6F-4329C6961B2C}"/>
                </a:ext>
              </a:extLst>
            </p:cNvPr>
            <p:cNvSpPr/>
            <p:nvPr/>
          </p:nvSpPr>
          <p:spPr>
            <a:xfrm>
              <a:off x="7876599" y="3411928"/>
              <a:ext cx="834886" cy="430696"/>
            </a:xfrm>
            <a:prstGeom prst="rect">
              <a:avLst/>
            </a:prstGeom>
            <a:solidFill>
              <a:schemeClr val="accent4">
                <a:lumMod val="60000"/>
                <a:lumOff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-50%</a:t>
              </a:r>
            </a:p>
          </p:txBody>
        </p:sp>
        <p:sp>
          <p:nvSpPr>
            <p:cNvPr id="64" name="Rectangle 63">
              <a:extLst>
                <a:ext uri="{FF2B5EF4-FFF2-40B4-BE49-F238E27FC236}">
                  <a16:creationId xmlns:a16="http://schemas.microsoft.com/office/drawing/2014/main" id="{6BC55E8A-89B4-8046-A88A-4D6BF7E2B728}"/>
                </a:ext>
              </a:extLst>
            </p:cNvPr>
            <p:cNvSpPr/>
            <p:nvPr/>
          </p:nvSpPr>
          <p:spPr>
            <a:xfrm>
              <a:off x="7876598" y="3213940"/>
              <a:ext cx="834885" cy="215346"/>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600" b="1" dirty="0"/>
            </a:p>
          </p:txBody>
        </p:sp>
      </p:grpSp>
      <p:sp>
        <p:nvSpPr>
          <p:cNvPr id="72" name="Text Placeholder 1">
            <a:extLst>
              <a:ext uri="{FF2B5EF4-FFF2-40B4-BE49-F238E27FC236}">
                <a16:creationId xmlns:a16="http://schemas.microsoft.com/office/drawing/2014/main" id="{79AAAC13-6EE9-D44C-9F8F-4977335B1174}"/>
              </a:ext>
            </a:extLst>
          </p:cNvPr>
          <p:cNvSpPr txBox="1">
            <a:spLocks/>
          </p:cNvSpPr>
          <p:nvPr/>
        </p:nvSpPr>
        <p:spPr>
          <a:xfrm>
            <a:off x="3759303" y="2409168"/>
            <a:ext cx="2557092" cy="2232919"/>
          </a:xfrm>
          <a:prstGeom prst="rect">
            <a:avLst/>
          </a:prstGeom>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ormAutofit/>
          </a:bodyPr>
          <a:lstStyle>
            <a:lvl1pPr marL="179388" indent="-179388" algn="l" defTabSz="457200" rtl="0" eaLnBrk="1" latinLnBrk="0" hangingPunct="1">
              <a:spcBef>
                <a:spcPct val="20000"/>
              </a:spcBef>
              <a:buFont typeface="Arial"/>
              <a:buChar char="•"/>
              <a:tabLst/>
              <a:defRPr sz="2000" b="1" kern="1200">
                <a:solidFill>
                  <a:schemeClr val="dk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dk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dk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dk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r>
              <a:rPr lang="en-US" sz="1200" dirty="0"/>
              <a:t>“Tabula rasa” (blank slate) global optimization using GA</a:t>
            </a:r>
          </a:p>
          <a:p>
            <a:pPr lvl="1"/>
            <a:r>
              <a:rPr lang="en-US" sz="1100" dirty="0"/>
              <a:t>No initial feasible point</a:t>
            </a:r>
          </a:p>
          <a:p>
            <a:pPr lvl="1"/>
            <a:r>
              <a:rPr lang="en-US" sz="1100" dirty="0"/>
              <a:t>Mixed-integer optimization (continuous and discrete design variables)</a:t>
            </a:r>
          </a:p>
          <a:p>
            <a:pPr lvl="1"/>
            <a:r>
              <a:rPr lang="en-US" sz="1100" dirty="0"/>
              <a:t>Constraints enforced via penalty</a:t>
            </a:r>
          </a:p>
          <a:p>
            <a:r>
              <a:rPr lang="en-US" sz="1200" dirty="0"/>
              <a:t>Local optimization using </a:t>
            </a:r>
            <a:r>
              <a:rPr lang="en-US" sz="1200" dirty="0" err="1"/>
              <a:t>Nelder</a:t>
            </a:r>
            <a:r>
              <a:rPr lang="en-US" sz="1200" dirty="0"/>
              <a:t>-Mead simplex algorithm</a:t>
            </a:r>
          </a:p>
          <a:p>
            <a:pPr lvl="1"/>
            <a:r>
              <a:rPr lang="en-US" sz="1100" dirty="0"/>
              <a:t>Continuous variables only</a:t>
            </a:r>
          </a:p>
          <a:p>
            <a:pPr lvl="1"/>
            <a:r>
              <a:rPr lang="en-US" sz="1100" dirty="0"/>
              <a:t>Constraints enforced via penalty</a:t>
            </a:r>
          </a:p>
          <a:p>
            <a:endParaRPr lang="en-US" sz="1200" dirty="0"/>
          </a:p>
        </p:txBody>
      </p:sp>
      <p:sp>
        <p:nvSpPr>
          <p:cNvPr id="40" name="TextBox 39">
            <a:extLst>
              <a:ext uri="{FF2B5EF4-FFF2-40B4-BE49-F238E27FC236}">
                <a16:creationId xmlns:a16="http://schemas.microsoft.com/office/drawing/2014/main" id="{D70138C5-308E-C64A-9941-C26554F25D3E}"/>
              </a:ext>
            </a:extLst>
          </p:cNvPr>
          <p:cNvSpPr txBox="1"/>
          <p:nvPr/>
        </p:nvSpPr>
        <p:spPr>
          <a:xfrm>
            <a:off x="7715159" y="2259903"/>
            <a:ext cx="1206980" cy="492443"/>
          </a:xfrm>
          <a:prstGeom prst="rect">
            <a:avLst/>
          </a:prstGeom>
          <a:noFill/>
        </p:spPr>
        <p:txBody>
          <a:bodyPr wrap="square" lIns="0" tIns="0" rIns="0" bIns="0" rtlCol="0">
            <a:spAutoFit/>
          </a:bodyPr>
          <a:lstStyle/>
          <a:p>
            <a:r>
              <a:rPr lang="en-US" sz="1600" b="1" dirty="0">
                <a:solidFill>
                  <a:schemeClr val="accent5"/>
                </a:solidFill>
              </a:rPr>
              <a:t>Local</a:t>
            </a:r>
          </a:p>
          <a:p>
            <a:r>
              <a:rPr lang="en-US" sz="1600" b="1" dirty="0">
                <a:solidFill>
                  <a:schemeClr val="accent5"/>
                </a:solidFill>
              </a:rPr>
              <a:t>Optimization</a:t>
            </a:r>
          </a:p>
        </p:txBody>
      </p:sp>
    </p:spTree>
    <p:extLst>
      <p:ext uri="{BB962C8B-B14F-4D97-AF65-F5344CB8AC3E}">
        <p14:creationId xmlns:p14="http://schemas.microsoft.com/office/powerpoint/2010/main" val="347011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65CDFC-1EBC-7243-9955-D083F59AB0CD}"/>
              </a:ext>
            </a:extLst>
          </p:cNvPr>
          <p:cNvSpPr>
            <a:spLocks noGrp="1"/>
          </p:cNvSpPr>
          <p:nvPr>
            <p:ph type="body" sz="quarter" idx="10"/>
          </p:nvPr>
        </p:nvSpPr>
        <p:spPr>
          <a:xfrm>
            <a:off x="457200" y="956603"/>
            <a:ext cx="8229600" cy="4009292"/>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US" dirty="0"/>
              <a:t>“Optimized Designs” means optimization algorithm convergence only</a:t>
            </a:r>
          </a:p>
          <a:p>
            <a:pPr lvl="1"/>
            <a:r>
              <a:rPr lang="en-US" dirty="0"/>
              <a:t>Would not outperform other designs or be considered ready for manufacturing</a:t>
            </a:r>
          </a:p>
          <a:p>
            <a:r>
              <a:rPr lang="en-US" dirty="0"/>
              <a:t>Considered hydrostatic loading only</a:t>
            </a:r>
          </a:p>
          <a:p>
            <a:pPr lvl="1"/>
            <a:r>
              <a:rPr lang="en-US" dirty="0"/>
              <a:t>Dynamic loads not accounted for</a:t>
            </a:r>
          </a:p>
          <a:p>
            <a:r>
              <a:rPr lang="en-US" dirty="0"/>
              <a:t>Using a single DLC: maximum thrust condition</a:t>
            </a:r>
          </a:p>
          <a:p>
            <a:pPr lvl="1"/>
            <a:r>
              <a:rPr lang="en-US" dirty="0"/>
              <a:t>Other drivers (e.g. mooring line snap) are not considered</a:t>
            </a:r>
          </a:p>
          <a:p>
            <a:r>
              <a:rPr lang="en-US" dirty="0"/>
              <a:t>Simple quasi-static 1-D beam finite element and mooring analysis</a:t>
            </a:r>
          </a:p>
          <a:p>
            <a:r>
              <a:rPr lang="en-US" dirty="0"/>
              <a:t>Simplified cost and manufacturing process model</a:t>
            </a:r>
          </a:p>
          <a:p>
            <a:r>
              <a:rPr lang="en-US" dirty="0"/>
              <a:t>No assembly, installation, operations, or maintenance costs were captured</a:t>
            </a:r>
          </a:p>
          <a:p>
            <a:pPr lvl="1"/>
            <a:r>
              <a:rPr lang="en-US" dirty="0"/>
              <a:t>TLP looks like lowest cost option</a:t>
            </a:r>
          </a:p>
          <a:p>
            <a:pPr lvl="1"/>
            <a:r>
              <a:rPr lang="en-US" dirty="0"/>
              <a:t>Break-even cost points will change after other costs are considered</a:t>
            </a:r>
          </a:p>
          <a:p>
            <a:r>
              <a:rPr lang="en-US" dirty="0"/>
              <a:t>The incomplete incorporation of existing codes and standards</a:t>
            </a:r>
          </a:p>
        </p:txBody>
      </p:sp>
      <p:sp>
        <p:nvSpPr>
          <p:cNvPr id="3" name="Title 2">
            <a:extLst>
              <a:ext uri="{FF2B5EF4-FFF2-40B4-BE49-F238E27FC236}">
                <a16:creationId xmlns:a16="http://schemas.microsoft.com/office/drawing/2014/main" id="{E3CA023F-47AD-0348-AFE3-0A6AAFDE755C}"/>
              </a:ext>
            </a:extLst>
          </p:cNvPr>
          <p:cNvSpPr>
            <a:spLocks noGrp="1"/>
          </p:cNvSpPr>
          <p:nvPr>
            <p:ph type="title"/>
          </p:nvPr>
        </p:nvSpPr>
        <p:spPr/>
        <p:txBody>
          <a:bodyPr/>
          <a:lstStyle/>
          <a:p>
            <a:r>
              <a:rPr lang="en-US" dirty="0"/>
              <a:t>Caveats and limitations</a:t>
            </a:r>
          </a:p>
        </p:txBody>
      </p:sp>
    </p:spTree>
    <p:extLst>
      <p:ext uri="{BB962C8B-B14F-4D97-AF65-F5344CB8AC3E}">
        <p14:creationId xmlns:p14="http://schemas.microsoft.com/office/powerpoint/2010/main" val="371779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indmill in the dark&#13;&#10;&#13;&#10;Description automatically generated">
            <a:extLst>
              <a:ext uri="{FF2B5EF4-FFF2-40B4-BE49-F238E27FC236}">
                <a16:creationId xmlns:a16="http://schemas.microsoft.com/office/drawing/2014/main" id="{7526506E-DB49-534B-8E9F-C6777BB28958}"/>
              </a:ext>
            </a:extLst>
          </p:cNvPr>
          <p:cNvPicPr>
            <a:picLocks noChangeAspect="1"/>
          </p:cNvPicPr>
          <p:nvPr/>
        </p:nvPicPr>
        <p:blipFill rotWithShape="1">
          <a:blip r:embed="rId2"/>
          <a:srcRect l="26543" r="21813"/>
          <a:stretch/>
        </p:blipFill>
        <p:spPr>
          <a:xfrm>
            <a:off x="4509247" y="0"/>
            <a:ext cx="4629680" cy="5143500"/>
          </a:xfrm>
          <a:prstGeom prst="rect">
            <a:avLst/>
          </a:prstGeom>
        </p:spPr>
      </p:pic>
      <p:pic>
        <p:nvPicPr>
          <p:cNvPr id="5" name="Picture 4" descr="A picture containing windmill, outdoor object, indoor&#13;&#10;&#13;&#10;Description automatically generated">
            <a:extLst>
              <a:ext uri="{FF2B5EF4-FFF2-40B4-BE49-F238E27FC236}">
                <a16:creationId xmlns:a16="http://schemas.microsoft.com/office/drawing/2014/main" id="{23743FF5-A9EF-F744-83DA-EC7521BC3CB8}"/>
              </a:ext>
            </a:extLst>
          </p:cNvPr>
          <p:cNvPicPr>
            <a:picLocks noChangeAspect="1"/>
          </p:cNvPicPr>
          <p:nvPr/>
        </p:nvPicPr>
        <p:blipFill rotWithShape="1">
          <a:blip r:embed="rId3"/>
          <a:srcRect l="24538" r="25219"/>
          <a:stretch/>
        </p:blipFill>
        <p:spPr>
          <a:xfrm>
            <a:off x="5073" y="0"/>
            <a:ext cx="4504174" cy="5143500"/>
          </a:xfrm>
          <a:prstGeom prst="rect">
            <a:avLst/>
          </a:prstGeom>
        </p:spPr>
      </p:pic>
      <p:sp>
        <p:nvSpPr>
          <p:cNvPr id="9" name="Text Placeholder 8">
            <a:extLst>
              <a:ext uri="{FF2B5EF4-FFF2-40B4-BE49-F238E27FC236}">
                <a16:creationId xmlns:a16="http://schemas.microsoft.com/office/drawing/2014/main" id="{1F0C7BD9-ED9F-5C49-828B-535A3B495BB9}"/>
              </a:ext>
            </a:extLst>
          </p:cNvPr>
          <p:cNvSpPr>
            <a:spLocks noGrp="1"/>
          </p:cNvSpPr>
          <p:nvPr>
            <p:ph type="body" sz="quarter" idx="10"/>
          </p:nvPr>
        </p:nvSpPr>
        <p:spPr>
          <a:xfrm>
            <a:off x="2556696" y="1282391"/>
            <a:ext cx="3666566" cy="3746810"/>
          </a:xfrm>
          <a:noFill/>
          <a:ln>
            <a:solidFill>
              <a:schemeClr val="bg1"/>
            </a:solidFill>
          </a:ln>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en-US" dirty="0">
                <a:solidFill>
                  <a:schemeClr val="bg1"/>
                </a:solidFill>
              </a:rPr>
              <a:t>Spar optimization minimizes mass/cost while maintaining hydrostatic stability</a:t>
            </a:r>
          </a:p>
          <a:p>
            <a:pPr lvl="1"/>
            <a:r>
              <a:rPr lang="en-US" dirty="0">
                <a:solidFill>
                  <a:schemeClr val="bg1"/>
                </a:solidFill>
              </a:rPr>
              <a:t>Tapers diameter near the waterline to reduce wave loads</a:t>
            </a:r>
          </a:p>
          <a:p>
            <a:pPr lvl="1"/>
            <a:endParaRPr lang="en-US" dirty="0">
              <a:solidFill>
                <a:schemeClr val="bg1"/>
              </a:solidFill>
            </a:endParaRPr>
          </a:p>
          <a:p>
            <a:r>
              <a:rPr lang="en-US" dirty="0">
                <a:solidFill>
                  <a:schemeClr val="bg1"/>
                </a:solidFill>
              </a:rPr>
              <a:t>Mass optimized design favors water ballast over permanent ballast and longer draft over ballast</a:t>
            </a:r>
          </a:p>
          <a:p>
            <a:pPr lvl="1"/>
            <a:r>
              <a:rPr lang="en-US" dirty="0">
                <a:solidFill>
                  <a:schemeClr val="bg1"/>
                </a:solidFill>
              </a:rPr>
              <a:t>Standard catenary moorings</a:t>
            </a:r>
          </a:p>
          <a:p>
            <a:pPr lvl="1"/>
            <a:endParaRPr lang="en-US" dirty="0">
              <a:solidFill>
                <a:schemeClr val="bg1"/>
              </a:solidFill>
            </a:endParaRPr>
          </a:p>
          <a:p>
            <a:r>
              <a:rPr lang="en-US" dirty="0">
                <a:solidFill>
                  <a:schemeClr val="bg1"/>
                </a:solidFill>
              </a:rPr>
              <a:t>Cost optimized design favors permanent ballast over longer drafts and minimal column diameter whenever possible</a:t>
            </a:r>
          </a:p>
          <a:p>
            <a:pPr lvl="1"/>
            <a:r>
              <a:rPr lang="en-US" dirty="0">
                <a:solidFill>
                  <a:schemeClr val="bg1"/>
                </a:solidFill>
              </a:rPr>
              <a:t>Nearly semi-taut mooring lines</a:t>
            </a:r>
          </a:p>
        </p:txBody>
      </p:sp>
      <p:sp>
        <p:nvSpPr>
          <p:cNvPr id="8" name="Title 7">
            <a:extLst>
              <a:ext uri="{FF2B5EF4-FFF2-40B4-BE49-F238E27FC236}">
                <a16:creationId xmlns:a16="http://schemas.microsoft.com/office/drawing/2014/main" id="{6926C510-3FB0-F74C-B3D7-4A4DDBD46879}"/>
              </a:ext>
            </a:extLst>
          </p:cNvPr>
          <p:cNvSpPr>
            <a:spLocks noGrp="1"/>
          </p:cNvSpPr>
          <p:nvPr>
            <p:ph type="title"/>
          </p:nvPr>
        </p:nvSpPr>
        <p:spPr>
          <a:noFill/>
          <a:ln>
            <a:noFill/>
          </a:ln>
        </p:spPr>
        <p:txBody>
          <a:bodyPr/>
          <a:lstStyle/>
          <a:p>
            <a:pPr algn="ctr"/>
            <a:r>
              <a:rPr lang="en-US" dirty="0"/>
              <a:t>Spar Optimization</a:t>
            </a:r>
          </a:p>
        </p:txBody>
      </p:sp>
      <p:sp>
        <p:nvSpPr>
          <p:cNvPr id="6" name="TextBox 5">
            <a:extLst>
              <a:ext uri="{FF2B5EF4-FFF2-40B4-BE49-F238E27FC236}">
                <a16:creationId xmlns:a16="http://schemas.microsoft.com/office/drawing/2014/main" id="{DF131E60-3EFC-1C46-83AD-3FF5A96526C3}"/>
              </a:ext>
            </a:extLst>
          </p:cNvPr>
          <p:cNvSpPr txBox="1"/>
          <p:nvPr/>
        </p:nvSpPr>
        <p:spPr>
          <a:xfrm>
            <a:off x="6990991" y="4282226"/>
            <a:ext cx="1695809" cy="215444"/>
          </a:xfrm>
          <a:prstGeom prst="rect">
            <a:avLst/>
          </a:prstGeom>
          <a:noFill/>
        </p:spPr>
        <p:txBody>
          <a:bodyPr wrap="square" lIns="0" tIns="0" rIns="0" bIns="0" rtlCol="0">
            <a:spAutoFit/>
          </a:bodyPr>
          <a:lstStyle/>
          <a:p>
            <a:r>
              <a:rPr lang="en-US" sz="1400" b="1" i="1" dirty="0">
                <a:solidFill>
                  <a:srgbClr val="FFFF00"/>
                </a:solidFill>
              </a:rPr>
              <a:t>Cost-optimized design</a:t>
            </a:r>
          </a:p>
        </p:txBody>
      </p:sp>
      <p:sp>
        <p:nvSpPr>
          <p:cNvPr id="7" name="TextBox 6">
            <a:extLst>
              <a:ext uri="{FF2B5EF4-FFF2-40B4-BE49-F238E27FC236}">
                <a16:creationId xmlns:a16="http://schemas.microsoft.com/office/drawing/2014/main" id="{6C4A7E71-5CFD-8342-A0B5-6F3E7C6509DD}"/>
              </a:ext>
            </a:extLst>
          </p:cNvPr>
          <p:cNvSpPr txBox="1"/>
          <p:nvPr/>
        </p:nvSpPr>
        <p:spPr>
          <a:xfrm>
            <a:off x="451234" y="3582977"/>
            <a:ext cx="1736151" cy="215444"/>
          </a:xfrm>
          <a:prstGeom prst="rect">
            <a:avLst/>
          </a:prstGeom>
          <a:noFill/>
        </p:spPr>
        <p:txBody>
          <a:bodyPr wrap="square" lIns="0" tIns="0" rIns="0" bIns="0" rtlCol="0">
            <a:spAutoFit/>
          </a:bodyPr>
          <a:lstStyle/>
          <a:p>
            <a:r>
              <a:rPr lang="en-US" sz="1400" b="1" i="1" dirty="0">
                <a:solidFill>
                  <a:srgbClr val="FFFF00"/>
                </a:solidFill>
              </a:rPr>
              <a:t>Mass-optimized design</a:t>
            </a:r>
          </a:p>
        </p:txBody>
      </p:sp>
    </p:spTree>
    <p:extLst>
      <p:ext uri="{BB962C8B-B14F-4D97-AF65-F5344CB8AC3E}">
        <p14:creationId xmlns:p14="http://schemas.microsoft.com/office/powerpoint/2010/main" val="3284470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indoor&#13;&#10;&#13;&#10;Description automatically generated">
            <a:extLst>
              <a:ext uri="{FF2B5EF4-FFF2-40B4-BE49-F238E27FC236}">
                <a16:creationId xmlns:a16="http://schemas.microsoft.com/office/drawing/2014/main" id="{85189144-3628-CD42-811F-38C284F06C5E}"/>
              </a:ext>
            </a:extLst>
          </p:cNvPr>
          <p:cNvPicPr>
            <a:picLocks noChangeAspect="1"/>
          </p:cNvPicPr>
          <p:nvPr/>
        </p:nvPicPr>
        <p:blipFill rotWithShape="1">
          <a:blip r:embed="rId2"/>
          <a:srcRect l="18360" r="12182"/>
          <a:stretch/>
        </p:blipFill>
        <p:spPr>
          <a:xfrm>
            <a:off x="2917326" y="0"/>
            <a:ext cx="6226674" cy="5143500"/>
          </a:xfrm>
          <a:prstGeom prst="rect">
            <a:avLst/>
          </a:prstGeom>
        </p:spPr>
      </p:pic>
      <p:pic>
        <p:nvPicPr>
          <p:cNvPr id="3" name="Picture 2" descr="A picture containing windmill, outdoor object, indoor&#13;&#10;&#13;&#10;Description automatically generated">
            <a:extLst>
              <a:ext uri="{FF2B5EF4-FFF2-40B4-BE49-F238E27FC236}">
                <a16:creationId xmlns:a16="http://schemas.microsoft.com/office/drawing/2014/main" id="{2F7ABE4A-7B93-E24D-B9F4-229D4A6D1F37}"/>
              </a:ext>
            </a:extLst>
          </p:cNvPr>
          <p:cNvPicPr>
            <a:picLocks noChangeAspect="1"/>
          </p:cNvPicPr>
          <p:nvPr/>
        </p:nvPicPr>
        <p:blipFill rotWithShape="1">
          <a:blip r:embed="rId3"/>
          <a:srcRect l="33884" r="33959"/>
          <a:stretch/>
        </p:blipFill>
        <p:spPr>
          <a:xfrm>
            <a:off x="34517" y="0"/>
            <a:ext cx="2882809" cy="5143500"/>
          </a:xfrm>
          <a:prstGeom prst="rect">
            <a:avLst/>
          </a:prstGeom>
        </p:spPr>
      </p:pic>
      <p:sp>
        <p:nvSpPr>
          <p:cNvPr id="9" name="Text Placeholder 8">
            <a:extLst>
              <a:ext uri="{FF2B5EF4-FFF2-40B4-BE49-F238E27FC236}">
                <a16:creationId xmlns:a16="http://schemas.microsoft.com/office/drawing/2014/main" id="{1F0C7BD9-ED9F-5C49-828B-535A3B495BB9}"/>
              </a:ext>
            </a:extLst>
          </p:cNvPr>
          <p:cNvSpPr>
            <a:spLocks noGrp="1"/>
          </p:cNvSpPr>
          <p:nvPr>
            <p:ph type="body" sz="quarter" idx="10"/>
          </p:nvPr>
        </p:nvSpPr>
        <p:spPr>
          <a:xfrm>
            <a:off x="4571999" y="3858322"/>
            <a:ext cx="4330637" cy="1177913"/>
          </a:xfrm>
          <a:noFill/>
          <a:ln>
            <a:solidFill>
              <a:schemeClr val="bg1"/>
            </a:solidFill>
          </a:ln>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r>
              <a:rPr lang="en-US" dirty="0">
                <a:solidFill>
                  <a:schemeClr val="bg1"/>
                </a:solidFill>
              </a:rPr>
              <a:t>Semisubmersible optimization looks similar for both mass and cost objectives</a:t>
            </a:r>
          </a:p>
          <a:p>
            <a:r>
              <a:rPr lang="en-US" dirty="0">
                <a:solidFill>
                  <a:schemeClr val="bg1"/>
                </a:solidFill>
              </a:rPr>
              <a:t>Minimal central column (mostly just water ballast holding tank)</a:t>
            </a:r>
          </a:p>
          <a:p>
            <a:r>
              <a:rPr lang="en-US" dirty="0">
                <a:solidFill>
                  <a:schemeClr val="bg1"/>
                </a:solidFill>
              </a:rPr>
              <a:t>Tapered offset columns with buoyancy tanks</a:t>
            </a:r>
          </a:p>
          <a:p>
            <a:pPr lvl="1"/>
            <a:r>
              <a:rPr lang="en-US" dirty="0">
                <a:solidFill>
                  <a:schemeClr val="bg1"/>
                </a:solidFill>
              </a:rPr>
              <a:t>Two mooring lines per offset column</a:t>
            </a:r>
          </a:p>
        </p:txBody>
      </p:sp>
      <p:sp>
        <p:nvSpPr>
          <p:cNvPr id="8" name="Title 7">
            <a:extLst>
              <a:ext uri="{FF2B5EF4-FFF2-40B4-BE49-F238E27FC236}">
                <a16:creationId xmlns:a16="http://schemas.microsoft.com/office/drawing/2014/main" id="{6926C510-3FB0-F74C-B3D7-4A4DDBD46879}"/>
              </a:ext>
            </a:extLst>
          </p:cNvPr>
          <p:cNvSpPr>
            <a:spLocks noGrp="1"/>
          </p:cNvSpPr>
          <p:nvPr>
            <p:ph type="title"/>
          </p:nvPr>
        </p:nvSpPr>
        <p:spPr>
          <a:xfrm>
            <a:off x="457200" y="0"/>
            <a:ext cx="6533791" cy="777240"/>
          </a:xfrm>
          <a:noFill/>
          <a:ln>
            <a:noFill/>
          </a:ln>
        </p:spPr>
        <p:txBody>
          <a:bodyPr/>
          <a:lstStyle/>
          <a:p>
            <a:pPr algn="ctr"/>
            <a:r>
              <a:rPr lang="en-US" dirty="0"/>
              <a:t>Semi Optimization</a:t>
            </a:r>
          </a:p>
        </p:txBody>
      </p:sp>
      <p:sp>
        <p:nvSpPr>
          <p:cNvPr id="6" name="TextBox 5">
            <a:extLst>
              <a:ext uri="{FF2B5EF4-FFF2-40B4-BE49-F238E27FC236}">
                <a16:creationId xmlns:a16="http://schemas.microsoft.com/office/drawing/2014/main" id="{DF131E60-3EFC-1C46-83AD-3FF5A96526C3}"/>
              </a:ext>
            </a:extLst>
          </p:cNvPr>
          <p:cNvSpPr txBox="1"/>
          <p:nvPr/>
        </p:nvSpPr>
        <p:spPr>
          <a:xfrm>
            <a:off x="6246055" y="669518"/>
            <a:ext cx="2440745" cy="215444"/>
          </a:xfrm>
          <a:prstGeom prst="rect">
            <a:avLst/>
          </a:prstGeom>
          <a:noFill/>
        </p:spPr>
        <p:txBody>
          <a:bodyPr wrap="square" lIns="0" tIns="0" rIns="0" bIns="0" rtlCol="0">
            <a:spAutoFit/>
          </a:bodyPr>
          <a:lstStyle/>
          <a:p>
            <a:r>
              <a:rPr lang="en-US" sz="1400" b="1" i="1" dirty="0">
                <a:solidFill>
                  <a:srgbClr val="FFFF00"/>
                </a:solidFill>
              </a:rPr>
              <a:t>Optimized (cost or mass) design</a:t>
            </a:r>
          </a:p>
        </p:txBody>
      </p:sp>
      <p:sp>
        <p:nvSpPr>
          <p:cNvPr id="7" name="TextBox 6">
            <a:extLst>
              <a:ext uri="{FF2B5EF4-FFF2-40B4-BE49-F238E27FC236}">
                <a16:creationId xmlns:a16="http://schemas.microsoft.com/office/drawing/2014/main" id="{6C4A7E71-5CFD-8342-A0B5-6F3E7C6509DD}"/>
              </a:ext>
            </a:extLst>
          </p:cNvPr>
          <p:cNvSpPr txBox="1"/>
          <p:nvPr/>
        </p:nvSpPr>
        <p:spPr>
          <a:xfrm>
            <a:off x="1759529" y="1632244"/>
            <a:ext cx="2432643" cy="215444"/>
          </a:xfrm>
          <a:prstGeom prst="rect">
            <a:avLst/>
          </a:prstGeom>
          <a:noFill/>
        </p:spPr>
        <p:txBody>
          <a:bodyPr wrap="square" lIns="0" tIns="0" rIns="0" bIns="0" rtlCol="0">
            <a:spAutoFit/>
          </a:bodyPr>
          <a:lstStyle/>
          <a:p>
            <a:r>
              <a:rPr lang="en-US" sz="1400" b="1" i="1" dirty="0">
                <a:solidFill>
                  <a:srgbClr val="FFFF00"/>
                </a:solidFill>
              </a:rPr>
              <a:t>Optimized (cost or mass) design</a:t>
            </a:r>
          </a:p>
        </p:txBody>
      </p:sp>
    </p:spTree>
    <p:extLst>
      <p:ext uri="{BB962C8B-B14F-4D97-AF65-F5344CB8AC3E}">
        <p14:creationId xmlns:p14="http://schemas.microsoft.com/office/powerpoint/2010/main" val="141007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indmill in a dark room&#13;&#10;&#13;&#10;Description automatically generated">
            <a:extLst>
              <a:ext uri="{FF2B5EF4-FFF2-40B4-BE49-F238E27FC236}">
                <a16:creationId xmlns:a16="http://schemas.microsoft.com/office/drawing/2014/main" id="{7A5FE4E6-E0D8-CA41-8EB1-162B8F8298CD}"/>
              </a:ext>
            </a:extLst>
          </p:cNvPr>
          <p:cNvPicPr>
            <a:picLocks noChangeAspect="1"/>
          </p:cNvPicPr>
          <p:nvPr/>
        </p:nvPicPr>
        <p:blipFill rotWithShape="1">
          <a:blip r:embed="rId2"/>
          <a:srcRect l="23016" r="20028"/>
          <a:stretch/>
        </p:blipFill>
        <p:spPr>
          <a:xfrm>
            <a:off x="4038080" y="0"/>
            <a:ext cx="5105920" cy="5143500"/>
          </a:xfrm>
          <a:prstGeom prst="rect">
            <a:avLst/>
          </a:prstGeom>
        </p:spPr>
      </p:pic>
      <p:pic>
        <p:nvPicPr>
          <p:cNvPr id="4" name="Picture 3" descr="A picture containing object&#13;&#10;&#13;&#10;Description automatically generated">
            <a:extLst>
              <a:ext uri="{FF2B5EF4-FFF2-40B4-BE49-F238E27FC236}">
                <a16:creationId xmlns:a16="http://schemas.microsoft.com/office/drawing/2014/main" id="{7312A198-AA5A-3D43-8C41-0B4336D5C3DF}"/>
              </a:ext>
            </a:extLst>
          </p:cNvPr>
          <p:cNvPicPr>
            <a:picLocks noChangeAspect="1"/>
          </p:cNvPicPr>
          <p:nvPr/>
        </p:nvPicPr>
        <p:blipFill rotWithShape="1">
          <a:blip r:embed="rId3"/>
          <a:srcRect l="26305" r="25206"/>
          <a:stretch/>
        </p:blipFill>
        <p:spPr>
          <a:xfrm>
            <a:off x="0" y="0"/>
            <a:ext cx="4346917" cy="5143500"/>
          </a:xfrm>
          <a:prstGeom prst="rect">
            <a:avLst/>
          </a:prstGeom>
        </p:spPr>
      </p:pic>
      <p:sp>
        <p:nvSpPr>
          <p:cNvPr id="9" name="Text Placeholder 8">
            <a:extLst>
              <a:ext uri="{FF2B5EF4-FFF2-40B4-BE49-F238E27FC236}">
                <a16:creationId xmlns:a16="http://schemas.microsoft.com/office/drawing/2014/main" id="{1F0C7BD9-ED9F-5C49-828B-535A3B495BB9}"/>
              </a:ext>
            </a:extLst>
          </p:cNvPr>
          <p:cNvSpPr>
            <a:spLocks noGrp="1"/>
          </p:cNvSpPr>
          <p:nvPr>
            <p:ph type="body" sz="quarter" idx="10"/>
          </p:nvPr>
        </p:nvSpPr>
        <p:spPr>
          <a:xfrm>
            <a:off x="2610327" y="2571750"/>
            <a:ext cx="3580880" cy="2253467"/>
          </a:xfrm>
          <a:noFill/>
          <a:ln>
            <a:solidFill>
              <a:schemeClr val="bg1"/>
            </a:solidFill>
          </a:ln>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dirty="0">
                <a:solidFill>
                  <a:schemeClr val="bg1"/>
                </a:solidFill>
              </a:rPr>
              <a:t>TLP optimization looks similar for both mass and cost objectives</a:t>
            </a:r>
          </a:p>
          <a:p>
            <a:pPr lvl="1"/>
            <a:r>
              <a:rPr lang="en-US" dirty="0">
                <a:solidFill>
                  <a:schemeClr val="bg1"/>
                </a:solidFill>
              </a:rPr>
              <a:t>Tapers diameter near the waterline to reduce wave loads</a:t>
            </a:r>
          </a:p>
          <a:p>
            <a:r>
              <a:rPr lang="en-US" dirty="0">
                <a:solidFill>
                  <a:schemeClr val="bg1"/>
                </a:solidFill>
              </a:rPr>
              <a:t>Three legs that support two taut, synthetic mooring lines each</a:t>
            </a:r>
          </a:p>
        </p:txBody>
      </p:sp>
      <p:sp>
        <p:nvSpPr>
          <p:cNvPr id="8" name="Title 7">
            <a:extLst>
              <a:ext uri="{FF2B5EF4-FFF2-40B4-BE49-F238E27FC236}">
                <a16:creationId xmlns:a16="http://schemas.microsoft.com/office/drawing/2014/main" id="{6926C510-3FB0-F74C-B3D7-4A4DDBD46879}"/>
              </a:ext>
            </a:extLst>
          </p:cNvPr>
          <p:cNvSpPr>
            <a:spLocks noGrp="1"/>
          </p:cNvSpPr>
          <p:nvPr>
            <p:ph type="title"/>
          </p:nvPr>
        </p:nvSpPr>
        <p:spPr>
          <a:xfrm>
            <a:off x="457200" y="0"/>
            <a:ext cx="6533791" cy="777240"/>
          </a:xfrm>
          <a:noFill/>
          <a:ln>
            <a:noFill/>
          </a:ln>
        </p:spPr>
        <p:txBody>
          <a:bodyPr/>
          <a:lstStyle/>
          <a:p>
            <a:pPr algn="ctr"/>
            <a:r>
              <a:rPr lang="en-US" dirty="0"/>
              <a:t>TLP Optimization</a:t>
            </a:r>
          </a:p>
        </p:txBody>
      </p:sp>
      <p:sp>
        <p:nvSpPr>
          <p:cNvPr id="6" name="TextBox 5">
            <a:extLst>
              <a:ext uri="{FF2B5EF4-FFF2-40B4-BE49-F238E27FC236}">
                <a16:creationId xmlns:a16="http://schemas.microsoft.com/office/drawing/2014/main" id="{DF131E60-3EFC-1C46-83AD-3FF5A96526C3}"/>
              </a:ext>
            </a:extLst>
          </p:cNvPr>
          <p:cNvSpPr txBox="1"/>
          <p:nvPr/>
        </p:nvSpPr>
        <p:spPr>
          <a:xfrm>
            <a:off x="6703255" y="1561514"/>
            <a:ext cx="2440745" cy="215444"/>
          </a:xfrm>
          <a:prstGeom prst="rect">
            <a:avLst/>
          </a:prstGeom>
          <a:noFill/>
        </p:spPr>
        <p:txBody>
          <a:bodyPr wrap="square" lIns="0" tIns="0" rIns="0" bIns="0" rtlCol="0">
            <a:spAutoFit/>
          </a:bodyPr>
          <a:lstStyle/>
          <a:p>
            <a:r>
              <a:rPr lang="en-US" sz="1400" b="1" i="1" dirty="0">
                <a:solidFill>
                  <a:srgbClr val="FFFF00"/>
                </a:solidFill>
              </a:rPr>
              <a:t>Optimized (cost or mass) design</a:t>
            </a:r>
          </a:p>
        </p:txBody>
      </p:sp>
      <p:sp>
        <p:nvSpPr>
          <p:cNvPr id="7" name="TextBox 6">
            <a:extLst>
              <a:ext uri="{FF2B5EF4-FFF2-40B4-BE49-F238E27FC236}">
                <a16:creationId xmlns:a16="http://schemas.microsoft.com/office/drawing/2014/main" id="{6C4A7E71-5CFD-8342-A0B5-6F3E7C6509DD}"/>
              </a:ext>
            </a:extLst>
          </p:cNvPr>
          <p:cNvSpPr txBox="1"/>
          <p:nvPr/>
        </p:nvSpPr>
        <p:spPr>
          <a:xfrm>
            <a:off x="177684" y="2356306"/>
            <a:ext cx="2432643" cy="215444"/>
          </a:xfrm>
          <a:prstGeom prst="rect">
            <a:avLst/>
          </a:prstGeom>
          <a:noFill/>
        </p:spPr>
        <p:txBody>
          <a:bodyPr wrap="square" lIns="0" tIns="0" rIns="0" bIns="0" rtlCol="0">
            <a:spAutoFit/>
          </a:bodyPr>
          <a:lstStyle/>
          <a:p>
            <a:r>
              <a:rPr lang="en-US" sz="1400" b="1" i="1" dirty="0">
                <a:solidFill>
                  <a:srgbClr val="FFFF00"/>
                </a:solidFill>
              </a:rPr>
              <a:t>Optimized (cost or mass) design</a:t>
            </a:r>
          </a:p>
        </p:txBody>
      </p:sp>
    </p:spTree>
    <p:extLst>
      <p:ext uri="{BB962C8B-B14F-4D97-AF65-F5344CB8AC3E}">
        <p14:creationId xmlns:p14="http://schemas.microsoft.com/office/powerpoint/2010/main" val="221637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56AB5C6B-34B8-714B-846B-72C675731D5D}"/>
              </a:ext>
            </a:extLst>
          </p:cNvPr>
          <p:cNvGraphicFramePr>
            <a:graphicFrameLocks noGrp="1"/>
          </p:cNvGraphicFramePr>
          <p:nvPr>
            <p:extLst>
              <p:ext uri="{D42A27DB-BD31-4B8C-83A1-F6EECF244321}">
                <p14:modId xmlns:p14="http://schemas.microsoft.com/office/powerpoint/2010/main" val="722769818"/>
              </p:ext>
            </p:extLst>
          </p:nvPr>
        </p:nvGraphicFramePr>
        <p:xfrm>
          <a:off x="2741190" y="832621"/>
          <a:ext cx="5882640" cy="4206240"/>
        </p:xfrm>
        <a:graphic>
          <a:graphicData uri="http://schemas.openxmlformats.org/drawingml/2006/table">
            <a:tbl>
              <a:tblPr firstRow="1" firstCol="1" bandRow="1" bandCol="1">
                <a:tableStyleId>{69012ECD-51FC-41F1-AA8D-1B2483CD663E}</a:tableStyleId>
              </a:tblPr>
              <a:tblGrid>
                <a:gridCol w="396240">
                  <a:extLst>
                    <a:ext uri="{9D8B030D-6E8A-4147-A177-3AD203B41FA5}">
                      <a16:colId xmlns:a16="http://schemas.microsoft.com/office/drawing/2014/main" val="2608168002"/>
                    </a:ext>
                  </a:extLst>
                </a:gridCol>
                <a:gridCol w="2743200">
                  <a:extLst>
                    <a:ext uri="{9D8B030D-6E8A-4147-A177-3AD203B41FA5}">
                      <a16:colId xmlns:a16="http://schemas.microsoft.com/office/drawing/2014/main" val="78597903"/>
                    </a:ext>
                  </a:extLst>
                </a:gridCol>
                <a:gridCol w="2743200">
                  <a:extLst>
                    <a:ext uri="{9D8B030D-6E8A-4147-A177-3AD203B41FA5}">
                      <a16:colId xmlns:a16="http://schemas.microsoft.com/office/drawing/2014/main" val="3769282745"/>
                    </a:ext>
                  </a:extLst>
                </a:gridCol>
              </a:tblGrid>
              <a:tr h="365760">
                <a:tc>
                  <a:txBody>
                    <a:bodyPr/>
                    <a:lstStyle/>
                    <a:p>
                      <a:pPr algn="ctr"/>
                      <a:endParaRPr lang="en-US" sz="1400" dirty="0"/>
                    </a:p>
                  </a:txBody>
                  <a:tcPr vert="vert270" anchor="ctr"/>
                </a:tc>
                <a:tc>
                  <a:txBody>
                    <a:bodyPr/>
                    <a:lstStyle/>
                    <a:p>
                      <a:pPr algn="ctr"/>
                      <a:r>
                        <a:rPr lang="en-US" sz="1400" dirty="0"/>
                        <a:t>Mass Optimized</a:t>
                      </a:r>
                    </a:p>
                  </a:txBody>
                  <a:tcPr anchor="ctr"/>
                </a:tc>
                <a:tc>
                  <a:txBody>
                    <a:bodyPr/>
                    <a:lstStyle/>
                    <a:p>
                      <a:pPr algn="ctr"/>
                      <a:r>
                        <a:rPr lang="en-US" sz="1400" dirty="0"/>
                        <a:t>Cost Optimized</a:t>
                      </a:r>
                    </a:p>
                  </a:txBody>
                  <a:tcPr anchor="ctr"/>
                </a:tc>
                <a:extLst>
                  <a:ext uri="{0D108BD9-81ED-4DB2-BD59-A6C34878D82A}">
                    <a16:rowId xmlns:a16="http://schemas.microsoft.com/office/drawing/2014/main" val="3138269018"/>
                  </a:ext>
                </a:extLst>
              </a:tr>
              <a:tr h="1920240">
                <a:tc>
                  <a:txBody>
                    <a:bodyPr/>
                    <a:lstStyle/>
                    <a:p>
                      <a:pPr algn="ctr"/>
                      <a:r>
                        <a:rPr lang="en-US" sz="1400" dirty="0">
                          <a:solidFill>
                            <a:schemeClr val="tx1"/>
                          </a:solidFill>
                        </a:rPr>
                        <a:t>Mass Sensitivity</a:t>
                      </a:r>
                    </a:p>
                  </a:txBody>
                  <a:tcPr vert="vert270"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462010406"/>
                  </a:ext>
                </a:extLst>
              </a:tr>
              <a:tr h="1920240">
                <a:tc>
                  <a:txBody>
                    <a:bodyPr/>
                    <a:lstStyle/>
                    <a:p>
                      <a:pPr algn="ctr"/>
                      <a:r>
                        <a:rPr lang="en-US" sz="1400" dirty="0">
                          <a:solidFill>
                            <a:schemeClr val="tx1"/>
                          </a:solidFill>
                        </a:rPr>
                        <a:t>Cost Sensitivity</a:t>
                      </a:r>
                    </a:p>
                  </a:txBody>
                  <a:tcPr vert="vert270"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596874461"/>
                  </a:ext>
                </a:extLst>
              </a:tr>
            </a:tbl>
          </a:graphicData>
        </a:graphic>
      </p:graphicFrame>
      <p:sp>
        <p:nvSpPr>
          <p:cNvPr id="2" name="Text Placeholder 1">
            <a:extLst>
              <a:ext uri="{FF2B5EF4-FFF2-40B4-BE49-F238E27FC236}">
                <a16:creationId xmlns:a16="http://schemas.microsoft.com/office/drawing/2014/main" id="{B4A12487-ED85-0E4A-91C7-E3082624B62A}"/>
              </a:ext>
            </a:extLst>
          </p:cNvPr>
          <p:cNvSpPr>
            <a:spLocks noGrp="1"/>
          </p:cNvSpPr>
          <p:nvPr>
            <p:ph type="body" sz="quarter" idx="10"/>
          </p:nvPr>
        </p:nvSpPr>
        <p:spPr>
          <a:xfrm>
            <a:off x="457201" y="832621"/>
            <a:ext cx="2124293" cy="4160251"/>
          </a:xfrm>
        </p:spPr>
        <p:style>
          <a:lnRef idx="2">
            <a:schemeClr val="accent1"/>
          </a:lnRef>
          <a:fillRef idx="1">
            <a:schemeClr val="lt1"/>
          </a:fillRef>
          <a:effectRef idx="0">
            <a:schemeClr val="accent1"/>
          </a:effectRef>
          <a:fontRef idx="minor">
            <a:schemeClr val="dk1"/>
          </a:fontRef>
        </p:style>
        <p:txBody>
          <a:bodyPr>
            <a:normAutofit fontScale="85000" lnSpcReduction="10000"/>
          </a:bodyPr>
          <a:lstStyle/>
          <a:p>
            <a:r>
              <a:rPr lang="en-US" dirty="0"/>
              <a:t>To simulate the introduction of a novel drivetrain technology, nacelle mass was parametrically changed and the design re-optimized</a:t>
            </a:r>
          </a:p>
          <a:p>
            <a:pPr lvl="1"/>
            <a:endParaRPr lang="en-US" dirty="0"/>
          </a:p>
          <a:p>
            <a:r>
              <a:rPr lang="en-US" dirty="0"/>
              <a:t>Design sensitivities for optimizations of mass vs. cost are quite different and lead to interesting conclusions</a:t>
            </a:r>
          </a:p>
        </p:txBody>
      </p:sp>
      <p:sp>
        <p:nvSpPr>
          <p:cNvPr id="3" name="Title 2">
            <a:extLst>
              <a:ext uri="{FF2B5EF4-FFF2-40B4-BE49-F238E27FC236}">
                <a16:creationId xmlns:a16="http://schemas.microsoft.com/office/drawing/2014/main" id="{192DCCF7-B5F9-3E4B-AB67-D5018881CD05}"/>
              </a:ext>
            </a:extLst>
          </p:cNvPr>
          <p:cNvSpPr>
            <a:spLocks noGrp="1"/>
          </p:cNvSpPr>
          <p:nvPr>
            <p:ph type="title"/>
          </p:nvPr>
        </p:nvSpPr>
        <p:spPr/>
        <p:txBody>
          <a:bodyPr>
            <a:normAutofit fontScale="90000"/>
          </a:bodyPr>
          <a:lstStyle/>
          <a:p>
            <a:r>
              <a:rPr lang="en-US" dirty="0"/>
              <a:t>With the framework in place, can explore cost-benefit tradeoffs and design sensitivities</a:t>
            </a:r>
          </a:p>
        </p:txBody>
      </p:sp>
      <p:pic>
        <p:nvPicPr>
          <p:cNvPr id="5" name="Picture 4">
            <a:extLst>
              <a:ext uri="{FF2B5EF4-FFF2-40B4-BE49-F238E27FC236}">
                <a16:creationId xmlns:a16="http://schemas.microsoft.com/office/drawing/2014/main" id="{34ABDEAD-7A0B-C645-A9B4-7C7F47C9FF8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937747" y="3164072"/>
            <a:ext cx="2527555" cy="1828800"/>
          </a:xfrm>
          <a:prstGeom prst="rect">
            <a:avLst/>
          </a:prstGeom>
        </p:spPr>
      </p:pic>
      <p:pic>
        <p:nvPicPr>
          <p:cNvPr id="7" name="Picture 6">
            <a:extLst>
              <a:ext uri="{FF2B5EF4-FFF2-40B4-BE49-F238E27FC236}">
                <a16:creationId xmlns:a16="http://schemas.microsoft.com/office/drawing/2014/main" id="{9742481D-D4D4-1040-A7E7-8D698D1A552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14654" y="1240939"/>
            <a:ext cx="2496563" cy="1828800"/>
          </a:xfrm>
          <a:prstGeom prst="rect">
            <a:avLst/>
          </a:prstGeom>
        </p:spPr>
      </p:pic>
      <p:pic>
        <p:nvPicPr>
          <p:cNvPr id="9" name="Picture 8">
            <a:extLst>
              <a:ext uri="{FF2B5EF4-FFF2-40B4-BE49-F238E27FC236}">
                <a16:creationId xmlns:a16="http://schemas.microsoft.com/office/drawing/2014/main" id="{6543BD91-12A5-214C-B53C-4563FE74FFD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08728" y="3196729"/>
            <a:ext cx="2446230" cy="1763485"/>
          </a:xfrm>
          <a:prstGeom prst="rect">
            <a:avLst/>
          </a:prstGeom>
        </p:spPr>
      </p:pic>
      <p:pic>
        <p:nvPicPr>
          <p:cNvPr id="11" name="Picture 10">
            <a:extLst>
              <a:ext uri="{FF2B5EF4-FFF2-40B4-BE49-F238E27FC236}">
                <a16:creationId xmlns:a16="http://schemas.microsoft.com/office/drawing/2014/main" id="{ADFF4430-A550-5B4B-8B52-59395B30AAF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83562" y="1240939"/>
            <a:ext cx="2496563" cy="1828800"/>
          </a:xfrm>
          <a:prstGeom prst="rect">
            <a:avLst/>
          </a:prstGeom>
        </p:spPr>
      </p:pic>
      <p:sp>
        <p:nvSpPr>
          <p:cNvPr id="13" name="TextBox 12">
            <a:extLst>
              <a:ext uri="{FF2B5EF4-FFF2-40B4-BE49-F238E27FC236}">
                <a16:creationId xmlns:a16="http://schemas.microsoft.com/office/drawing/2014/main" id="{79E2263F-A9E8-4345-9CC8-0E5E9E00B755}"/>
              </a:ext>
            </a:extLst>
          </p:cNvPr>
          <p:cNvSpPr txBox="1"/>
          <p:nvPr/>
        </p:nvSpPr>
        <p:spPr>
          <a:xfrm>
            <a:off x="4464284" y="2395455"/>
            <a:ext cx="1262500" cy="507831"/>
          </a:xfrm>
          <a:prstGeom prst="rect">
            <a:avLst/>
          </a:prstGeom>
          <a:noFill/>
        </p:spPr>
        <p:txBody>
          <a:bodyPr wrap="square" lIns="0" tIns="0" rIns="0" bIns="0" rtlCol="0">
            <a:spAutoFit/>
          </a:bodyPr>
          <a:lstStyle/>
          <a:p>
            <a:r>
              <a:rPr lang="en-US" sz="1100" b="1" i="1" dirty="0">
                <a:solidFill>
                  <a:schemeClr val="accent5"/>
                </a:solidFill>
              </a:rPr>
              <a:t>Mass of structure decreases as mass is removed from nacelle </a:t>
            </a:r>
          </a:p>
        </p:txBody>
      </p:sp>
      <p:sp>
        <p:nvSpPr>
          <p:cNvPr id="14" name="TextBox 13">
            <a:extLst>
              <a:ext uri="{FF2B5EF4-FFF2-40B4-BE49-F238E27FC236}">
                <a16:creationId xmlns:a16="http://schemas.microsoft.com/office/drawing/2014/main" id="{75ECDD6F-8C1E-AB45-B9C2-206146DAB233}"/>
              </a:ext>
            </a:extLst>
          </p:cNvPr>
          <p:cNvSpPr txBox="1"/>
          <p:nvPr/>
        </p:nvSpPr>
        <p:spPr>
          <a:xfrm>
            <a:off x="7370243" y="2204817"/>
            <a:ext cx="1175503" cy="677108"/>
          </a:xfrm>
          <a:prstGeom prst="rect">
            <a:avLst/>
          </a:prstGeom>
          <a:noFill/>
        </p:spPr>
        <p:txBody>
          <a:bodyPr wrap="square" lIns="0" tIns="0" rIns="0" bIns="0" rtlCol="0">
            <a:spAutoFit/>
          </a:bodyPr>
          <a:lstStyle/>
          <a:p>
            <a:r>
              <a:rPr lang="en-US" sz="1100" b="1" i="1" dirty="0">
                <a:solidFill>
                  <a:schemeClr val="accent5"/>
                </a:solidFill>
              </a:rPr>
              <a:t>Mass consistently decreases even though cost is objective</a:t>
            </a:r>
          </a:p>
        </p:txBody>
      </p:sp>
      <p:sp>
        <p:nvSpPr>
          <p:cNvPr id="15" name="TextBox 14">
            <a:extLst>
              <a:ext uri="{FF2B5EF4-FFF2-40B4-BE49-F238E27FC236}">
                <a16:creationId xmlns:a16="http://schemas.microsoft.com/office/drawing/2014/main" id="{9E70BB17-F96B-EE4D-86CE-B13FA090F4D3}"/>
              </a:ext>
            </a:extLst>
          </p:cNvPr>
          <p:cNvSpPr txBox="1"/>
          <p:nvPr/>
        </p:nvSpPr>
        <p:spPr>
          <a:xfrm>
            <a:off x="7088123" y="4344027"/>
            <a:ext cx="1377179" cy="507831"/>
          </a:xfrm>
          <a:prstGeom prst="rect">
            <a:avLst/>
          </a:prstGeom>
          <a:noFill/>
        </p:spPr>
        <p:txBody>
          <a:bodyPr wrap="square" lIns="0" tIns="0" rIns="0" bIns="0" rtlCol="0">
            <a:spAutoFit/>
          </a:bodyPr>
          <a:lstStyle/>
          <a:p>
            <a:r>
              <a:rPr lang="en-US" sz="1100" b="1" i="1" dirty="0">
                <a:solidFill>
                  <a:schemeClr val="accent5"/>
                </a:solidFill>
              </a:rPr>
              <a:t>Cost of structure decreases as mass is removed from nacelle</a:t>
            </a:r>
          </a:p>
        </p:txBody>
      </p:sp>
      <p:sp>
        <p:nvSpPr>
          <p:cNvPr id="16" name="TextBox 15">
            <a:extLst>
              <a:ext uri="{FF2B5EF4-FFF2-40B4-BE49-F238E27FC236}">
                <a16:creationId xmlns:a16="http://schemas.microsoft.com/office/drawing/2014/main" id="{2E489826-F8D7-F54A-8CE6-C75A9C7B383A}"/>
              </a:ext>
            </a:extLst>
          </p:cNvPr>
          <p:cNvSpPr txBox="1"/>
          <p:nvPr/>
        </p:nvSpPr>
        <p:spPr>
          <a:xfrm>
            <a:off x="3835959" y="4310879"/>
            <a:ext cx="1792349" cy="507831"/>
          </a:xfrm>
          <a:prstGeom prst="rect">
            <a:avLst/>
          </a:prstGeom>
          <a:noFill/>
        </p:spPr>
        <p:txBody>
          <a:bodyPr wrap="square" lIns="0" tIns="0" rIns="0" bIns="0" rtlCol="0">
            <a:spAutoFit/>
          </a:bodyPr>
          <a:lstStyle/>
          <a:p>
            <a:r>
              <a:rPr lang="en-US" sz="1100" b="1" i="1" dirty="0">
                <a:solidFill>
                  <a:schemeClr val="accent5"/>
                </a:solidFill>
              </a:rPr>
              <a:t>By focusing on heaviest ingredients instead of costliest, the cost  can increase</a:t>
            </a:r>
          </a:p>
        </p:txBody>
      </p:sp>
      <p:sp>
        <p:nvSpPr>
          <p:cNvPr id="17" name="TextBox 16">
            <a:extLst>
              <a:ext uri="{FF2B5EF4-FFF2-40B4-BE49-F238E27FC236}">
                <a16:creationId xmlns:a16="http://schemas.microsoft.com/office/drawing/2014/main" id="{4AB708C1-9BB9-674C-8A84-3DED3ED02472}"/>
              </a:ext>
            </a:extLst>
          </p:cNvPr>
          <p:cNvSpPr txBox="1"/>
          <p:nvPr/>
        </p:nvSpPr>
        <p:spPr>
          <a:xfrm>
            <a:off x="7796673" y="3631512"/>
            <a:ext cx="1377179" cy="169277"/>
          </a:xfrm>
          <a:prstGeom prst="rect">
            <a:avLst/>
          </a:prstGeom>
          <a:noFill/>
        </p:spPr>
        <p:txBody>
          <a:bodyPr wrap="square" lIns="0" tIns="0" rIns="0" bIns="0" rtlCol="0">
            <a:spAutoFit/>
          </a:bodyPr>
          <a:lstStyle/>
          <a:p>
            <a:r>
              <a:rPr lang="en-US" sz="1100" b="1" i="1" dirty="0">
                <a:solidFill>
                  <a:schemeClr val="accent5"/>
                </a:solidFill>
              </a:rPr>
              <a:t>Has not fully converged</a:t>
            </a:r>
          </a:p>
        </p:txBody>
      </p:sp>
    </p:spTree>
    <p:extLst>
      <p:ext uri="{BB962C8B-B14F-4D97-AF65-F5344CB8AC3E}">
        <p14:creationId xmlns:p14="http://schemas.microsoft.com/office/powerpoint/2010/main" val="172878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2C5E07-1593-9241-92A9-097039F3B722}"/>
              </a:ext>
            </a:extLst>
          </p:cNvPr>
          <p:cNvSpPr>
            <a:spLocks noGrp="1"/>
          </p:cNvSpPr>
          <p:nvPr>
            <p:ph type="body" sz="quarter" idx="10"/>
          </p:nvPr>
        </p:nvSpPr>
        <p:spPr>
          <a:xfrm>
            <a:off x="457200" y="937185"/>
            <a:ext cx="2643809" cy="3997112"/>
          </a:xfrm>
        </p:spPr>
        <p:style>
          <a:lnRef idx="2">
            <a:schemeClr val="accent1"/>
          </a:lnRef>
          <a:fillRef idx="1">
            <a:schemeClr val="lt1"/>
          </a:fillRef>
          <a:effectRef idx="0">
            <a:schemeClr val="accent1"/>
          </a:effectRef>
          <a:fontRef idx="minor">
            <a:schemeClr val="dk1"/>
          </a:fontRef>
        </p:style>
        <p:txBody>
          <a:bodyPr>
            <a:normAutofit fontScale="85000" lnSpcReduction="10000"/>
          </a:bodyPr>
          <a:lstStyle/>
          <a:p>
            <a:r>
              <a:rPr lang="en-US" dirty="0"/>
              <a:t>We know the mass parametrically removed from the nacelle</a:t>
            </a:r>
          </a:p>
          <a:p>
            <a:pPr lvl="1"/>
            <a:r>
              <a:rPr lang="en-US" dirty="0"/>
              <a:t>Perhaps a new technology offering cost savings at a premium</a:t>
            </a:r>
          </a:p>
          <a:p>
            <a:pPr lvl="1"/>
            <a:endParaRPr lang="en-US" dirty="0"/>
          </a:p>
          <a:p>
            <a:r>
              <a:rPr lang="en-US" dirty="0"/>
              <a:t>We also know the cost removed from the tower and substructure</a:t>
            </a:r>
          </a:p>
          <a:p>
            <a:pPr lvl="1"/>
            <a:endParaRPr lang="en-US" dirty="0"/>
          </a:p>
          <a:p>
            <a:r>
              <a:rPr lang="en-US" dirty="0"/>
              <a:t>We can take the ratio to determine the breakeven premium cost rate over the old technology</a:t>
            </a:r>
          </a:p>
        </p:txBody>
      </p:sp>
      <p:sp>
        <p:nvSpPr>
          <p:cNvPr id="3" name="Title 2">
            <a:extLst>
              <a:ext uri="{FF2B5EF4-FFF2-40B4-BE49-F238E27FC236}">
                <a16:creationId xmlns:a16="http://schemas.microsoft.com/office/drawing/2014/main" id="{5C96B58F-AA61-594F-B666-E5E420FBB484}"/>
              </a:ext>
            </a:extLst>
          </p:cNvPr>
          <p:cNvSpPr>
            <a:spLocks noGrp="1"/>
          </p:cNvSpPr>
          <p:nvPr>
            <p:ph type="title"/>
          </p:nvPr>
        </p:nvSpPr>
        <p:spPr/>
        <p:txBody>
          <a:bodyPr>
            <a:normAutofit fontScale="90000"/>
          </a:bodyPr>
          <a:lstStyle/>
          <a:p>
            <a:r>
              <a:rPr lang="en-US" dirty="0"/>
              <a:t>We can determine the breakeven cost premium of the generic new nacelle technology over the old technology</a:t>
            </a:r>
          </a:p>
        </p:txBody>
      </p:sp>
      <p:pic>
        <p:nvPicPr>
          <p:cNvPr id="5" name="Picture 4">
            <a:extLst>
              <a:ext uri="{FF2B5EF4-FFF2-40B4-BE49-F238E27FC236}">
                <a16:creationId xmlns:a16="http://schemas.microsoft.com/office/drawing/2014/main" id="{EBE67294-42D3-124F-A4A6-70AB3642598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202557" y="937184"/>
            <a:ext cx="5484243" cy="3997113"/>
          </a:xfrm>
          <a:prstGeom prst="rect">
            <a:avLst/>
          </a:prstGeom>
        </p:spPr>
      </p:pic>
      <p:sp>
        <p:nvSpPr>
          <p:cNvPr id="6" name="Up Arrow 5">
            <a:extLst>
              <a:ext uri="{FF2B5EF4-FFF2-40B4-BE49-F238E27FC236}">
                <a16:creationId xmlns:a16="http://schemas.microsoft.com/office/drawing/2014/main" id="{3AC6E451-A5A2-7747-8853-B59B95A227C6}"/>
              </a:ext>
            </a:extLst>
          </p:cNvPr>
          <p:cNvSpPr/>
          <p:nvPr/>
        </p:nvSpPr>
        <p:spPr>
          <a:xfrm>
            <a:off x="3988903" y="1033670"/>
            <a:ext cx="251791" cy="1046921"/>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81E6463-CB11-B349-AAA1-83A8FD11393A}"/>
              </a:ext>
            </a:extLst>
          </p:cNvPr>
          <p:cNvSpPr txBox="1"/>
          <p:nvPr/>
        </p:nvSpPr>
        <p:spPr>
          <a:xfrm>
            <a:off x="4240694" y="1441836"/>
            <a:ext cx="2708745" cy="430887"/>
          </a:xfrm>
          <a:prstGeom prst="rect">
            <a:avLst/>
          </a:prstGeom>
          <a:noFill/>
        </p:spPr>
        <p:txBody>
          <a:bodyPr wrap="square" lIns="0" tIns="0" rIns="0" bIns="0" rtlCol="0">
            <a:spAutoFit/>
          </a:bodyPr>
          <a:lstStyle/>
          <a:p>
            <a:r>
              <a:rPr lang="en-US" sz="1400" b="1" i="1" dirty="0">
                <a:solidFill>
                  <a:schemeClr val="accent5"/>
                </a:solidFill>
              </a:rPr>
              <a:t>New technology PREMIUM would be a net cost ADDITION to the system </a:t>
            </a:r>
          </a:p>
        </p:txBody>
      </p:sp>
      <p:sp>
        <p:nvSpPr>
          <p:cNvPr id="8" name="Up Arrow 7">
            <a:extLst>
              <a:ext uri="{FF2B5EF4-FFF2-40B4-BE49-F238E27FC236}">
                <a16:creationId xmlns:a16="http://schemas.microsoft.com/office/drawing/2014/main" id="{ED738CE9-2DCB-B84E-8C53-F19CDB16BA34}"/>
              </a:ext>
            </a:extLst>
          </p:cNvPr>
          <p:cNvSpPr/>
          <p:nvPr/>
        </p:nvSpPr>
        <p:spPr>
          <a:xfrm flipV="1">
            <a:off x="4009289" y="3550829"/>
            <a:ext cx="251791" cy="1046921"/>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44A5FD83-0D0C-3441-823C-80CF5EAABD00}"/>
              </a:ext>
            </a:extLst>
          </p:cNvPr>
          <p:cNvSpPr txBox="1"/>
          <p:nvPr/>
        </p:nvSpPr>
        <p:spPr>
          <a:xfrm>
            <a:off x="4297843" y="3692524"/>
            <a:ext cx="2708745" cy="430887"/>
          </a:xfrm>
          <a:prstGeom prst="rect">
            <a:avLst/>
          </a:prstGeom>
          <a:noFill/>
        </p:spPr>
        <p:txBody>
          <a:bodyPr wrap="square" lIns="0" tIns="0" rIns="0" bIns="0" rtlCol="0">
            <a:spAutoFit/>
          </a:bodyPr>
          <a:lstStyle/>
          <a:p>
            <a:r>
              <a:rPr lang="en-US" sz="1400" b="1" i="1" dirty="0">
                <a:solidFill>
                  <a:schemeClr val="accent5"/>
                </a:solidFill>
              </a:rPr>
              <a:t>New technology PREMIUM would be a net cost REDUCTION to the system </a:t>
            </a:r>
          </a:p>
        </p:txBody>
      </p:sp>
    </p:spTree>
    <p:extLst>
      <p:ext uri="{BB962C8B-B14F-4D97-AF65-F5344CB8AC3E}">
        <p14:creationId xmlns:p14="http://schemas.microsoft.com/office/powerpoint/2010/main" val="2278066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D9A561-B9D5-1B47-B62A-3E21675E0A5B}"/>
              </a:ext>
            </a:extLst>
          </p:cNvPr>
          <p:cNvSpPr>
            <a:spLocks noGrp="1"/>
          </p:cNvSpPr>
          <p:nvPr>
            <p:ph type="body" sz="quarter" idx="10"/>
          </p:nvPr>
        </p:nvSpPr>
        <p:spPr>
          <a:xfrm>
            <a:off x="457200" y="914401"/>
            <a:ext cx="8229600" cy="4011930"/>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r>
              <a:rPr lang="en-US" dirty="0"/>
              <a:t>WISDEM can now simulate a full floating offshore wind turbine with </a:t>
            </a:r>
            <a:r>
              <a:rPr lang="en-US" dirty="0" err="1"/>
              <a:t>FloatingSE</a:t>
            </a:r>
            <a:r>
              <a:rPr lang="en-US" dirty="0"/>
              <a:t> and uses a generic geometry parameterization to describe many types of substructures</a:t>
            </a:r>
          </a:p>
          <a:p>
            <a:pPr lvl="1"/>
            <a:r>
              <a:rPr lang="en-US" dirty="0"/>
              <a:t>Potential of the model is demonstrated by the nacelle-weight sensitivity study</a:t>
            </a:r>
          </a:p>
          <a:p>
            <a:pPr marL="0" indent="0">
              <a:buNone/>
            </a:pPr>
            <a:endParaRPr lang="en-US" dirty="0"/>
          </a:p>
          <a:p>
            <a:r>
              <a:rPr lang="en-US" dirty="0"/>
              <a:t>Break-even cost premium for the more expensive, but lighter-weight technology:</a:t>
            </a:r>
          </a:p>
          <a:p>
            <a:pPr lvl="1"/>
            <a:r>
              <a:rPr lang="en-US" dirty="0"/>
              <a:t>Spar: $0.25-0.75/kg		Semi: $0.75-1.00/kg		TLP: $0.1/kg</a:t>
            </a:r>
          </a:p>
          <a:p>
            <a:pPr lvl="1"/>
            <a:r>
              <a:rPr lang="en-US" dirty="0"/>
              <a:t>Estimated break-even costs are likely too low because there was no accounting for impacts on assembly and installation equipment or the likely scaling to a higher rated turbine with greater energy capture and lower LCOE</a:t>
            </a:r>
          </a:p>
          <a:p>
            <a:pPr lvl="1"/>
            <a:endParaRPr lang="en-US" dirty="0"/>
          </a:p>
          <a:p>
            <a:r>
              <a:rPr lang="en-US" dirty="0"/>
              <a:t>Mass is poor surrogate for cost in global optimization studies due to differences in cost rates and/or complexity in cost models</a:t>
            </a:r>
          </a:p>
          <a:p>
            <a:pPr lvl="1"/>
            <a:r>
              <a:rPr lang="en-US" dirty="0"/>
              <a:t>Underscores the need for a cost-focused multidisciplinary systems framework for floating offshore wind</a:t>
            </a:r>
          </a:p>
          <a:p>
            <a:endParaRPr lang="en-US" dirty="0"/>
          </a:p>
          <a:p>
            <a:r>
              <a:rPr lang="en-US" dirty="0"/>
              <a:t>Many caveats means there is plenty of room for improvement and the key findings could change</a:t>
            </a:r>
          </a:p>
          <a:p>
            <a:pPr lvl="1"/>
            <a:r>
              <a:rPr lang="en-US" dirty="0"/>
              <a:t>Accounting for hydrodynamics and additional load cases</a:t>
            </a:r>
          </a:p>
          <a:p>
            <a:pPr lvl="1"/>
            <a:r>
              <a:rPr lang="en-US" dirty="0"/>
              <a:t>Coupling to a detailed cost model of the balance of station and operational costs</a:t>
            </a:r>
          </a:p>
        </p:txBody>
      </p:sp>
      <p:sp>
        <p:nvSpPr>
          <p:cNvPr id="3" name="Title 2">
            <a:extLst>
              <a:ext uri="{FF2B5EF4-FFF2-40B4-BE49-F238E27FC236}">
                <a16:creationId xmlns:a16="http://schemas.microsoft.com/office/drawing/2014/main" id="{6609C2FB-C544-8548-9355-5F987D60E1B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4155587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BF12D7F-2481-7842-9CF8-791054106837}"/>
              </a:ext>
            </a:extLst>
          </p:cNvPr>
          <p:cNvSpPr>
            <a:spLocks noGrp="1"/>
          </p:cNvSpPr>
          <p:nvPr>
            <p:ph type="body" sz="quarter" idx="10"/>
          </p:nvPr>
        </p:nvSpPr>
        <p:spPr>
          <a:xfrm>
            <a:off x="457200" y="994410"/>
            <a:ext cx="8229600" cy="3909059"/>
          </a:xfrm>
        </p:spPr>
        <p:style>
          <a:lnRef idx="2">
            <a:schemeClr val="accent1"/>
          </a:lnRef>
          <a:fillRef idx="1">
            <a:schemeClr val="lt1"/>
          </a:fillRef>
          <a:effectRef idx="0">
            <a:schemeClr val="accent1"/>
          </a:effectRef>
          <a:fontRef idx="minor">
            <a:schemeClr val="dk1"/>
          </a:fontRef>
        </p:style>
        <p:txBody>
          <a:bodyPr numCol="1">
            <a:normAutofit fontScale="85000" lnSpcReduction="20000"/>
          </a:bodyPr>
          <a:lstStyle/>
          <a:p>
            <a:pPr marL="0" indent="0">
              <a:buNone/>
            </a:pPr>
            <a:r>
              <a:rPr lang="en-US" dirty="0">
                <a:solidFill>
                  <a:schemeClr val="accent1"/>
                </a:solidFill>
              </a:rPr>
              <a:t>Modeling  Contribution</a:t>
            </a:r>
          </a:p>
          <a:p>
            <a:r>
              <a:rPr lang="en-US" dirty="0" err="1"/>
              <a:t>FloatingSE</a:t>
            </a:r>
            <a:r>
              <a:rPr lang="en-US" dirty="0"/>
              <a:t>, with hydrostatic-focused analysis, is fully integrated into WISDEM</a:t>
            </a:r>
          </a:p>
          <a:p>
            <a:pPr lvl="1"/>
            <a:r>
              <a:rPr lang="en-US" dirty="0"/>
              <a:t>Generic geometry parameterization to describe many types of substructures</a:t>
            </a:r>
          </a:p>
          <a:p>
            <a:pPr lvl="1"/>
            <a:r>
              <a:rPr lang="en-US" dirty="0"/>
              <a:t>Design evaluation via application of codes and standards, hydrostatic principals, and simple static beam analysis</a:t>
            </a:r>
          </a:p>
          <a:p>
            <a:pPr lvl="1"/>
            <a:r>
              <a:rPr lang="en-US" dirty="0"/>
              <a:t>WISDEM can now simulate a full floating offshore wind turbine</a:t>
            </a:r>
          </a:p>
          <a:p>
            <a:pPr marL="0" indent="0">
              <a:buNone/>
            </a:pPr>
            <a:endParaRPr lang="en-US" dirty="0"/>
          </a:p>
          <a:p>
            <a:pPr marL="0" indent="0">
              <a:buNone/>
            </a:pPr>
            <a:r>
              <a:rPr lang="en-US" dirty="0">
                <a:solidFill>
                  <a:schemeClr val="accent1"/>
                </a:solidFill>
              </a:rPr>
              <a:t>Analysis Contribution</a:t>
            </a:r>
          </a:p>
          <a:p>
            <a:r>
              <a:rPr lang="en-US" dirty="0"/>
              <a:t>A spar, semisubmersible, and TLP for a 10MW turbine were designed via global optimization</a:t>
            </a:r>
          </a:p>
          <a:p>
            <a:r>
              <a:rPr lang="en-US" dirty="0"/>
              <a:t>Nacelle mass design sensitivity study was conducted</a:t>
            </a:r>
          </a:p>
          <a:p>
            <a:pPr lvl="1"/>
            <a:r>
              <a:rPr lang="en-US" dirty="0"/>
              <a:t>Mimics the weight reduction from a novel drivetrain or generator technology</a:t>
            </a:r>
          </a:p>
          <a:p>
            <a:pPr lvl="1"/>
            <a:r>
              <a:rPr lang="en-US" dirty="0"/>
              <a:t>Parameterized the mass reduction and re-optimized the substructure at every point</a:t>
            </a:r>
          </a:p>
          <a:p>
            <a:pPr lvl="1"/>
            <a:r>
              <a:rPr lang="en-US" dirty="0"/>
              <a:t>Break-even cost premium for the more expensive, but lighter-weight technology:</a:t>
            </a:r>
          </a:p>
          <a:p>
            <a:pPr lvl="2"/>
            <a:r>
              <a:rPr lang="en-US"/>
              <a:t>Spar: $0.25-0.75/kg		Semi: $0.75-1.00/kg		TLP: $0.1/kg</a:t>
            </a:r>
          </a:p>
          <a:p>
            <a:r>
              <a:rPr lang="en-US" dirty="0"/>
              <a:t>Observation: mass is poor surrogate for cost in global optimization studies</a:t>
            </a:r>
          </a:p>
        </p:txBody>
      </p:sp>
      <p:sp>
        <p:nvSpPr>
          <p:cNvPr id="4" name="Title 3">
            <a:extLst>
              <a:ext uri="{FF2B5EF4-FFF2-40B4-BE49-F238E27FC236}">
                <a16:creationId xmlns:a16="http://schemas.microsoft.com/office/drawing/2014/main" id="{8F40A051-AD94-4443-AD2B-2184745D79AE}"/>
              </a:ext>
            </a:extLst>
          </p:cNvPr>
          <p:cNvSpPr>
            <a:spLocks noGrp="1"/>
          </p:cNvSpPr>
          <p:nvPr>
            <p:ph type="title"/>
          </p:nvPr>
        </p:nvSpPr>
        <p:spPr/>
        <p:txBody>
          <a:bodyPr/>
          <a:lstStyle/>
          <a:p>
            <a:r>
              <a:rPr lang="en-US" dirty="0"/>
              <a:t>Executive Summary</a:t>
            </a:r>
          </a:p>
        </p:txBody>
      </p:sp>
    </p:spTree>
    <p:extLst>
      <p:ext uri="{BB962C8B-B14F-4D97-AF65-F5344CB8AC3E}">
        <p14:creationId xmlns:p14="http://schemas.microsoft.com/office/powerpoint/2010/main" val="2635233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91483-602A-EB40-B7E6-2EAB05931C95}"/>
              </a:ext>
            </a:extLst>
          </p:cNvPr>
          <p:cNvSpPr>
            <a:spLocks noGrp="1"/>
          </p:cNvSpPr>
          <p:nvPr>
            <p:ph type="body" sz="quarter" idx="10"/>
          </p:nvPr>
        </p:nvSpPr>
        <p:spPr/>
        <p:txBody>
          <a:bodyPr/>
          <a:lstStyle/>
          <a:p>
            <a:r>
              <a:rPr lang="en-US" dirty="0"/>
              <a:t>Parking Lot</a:t>
            </a:r>
          </a:p>
        </p:txBody>
      </p:sp>
      <p:sp>
        <p:nvSpPr>
          <p:cNvPr id="5" name="Text Placeholder 4">
            <a:extLst>
              <a:ext uri="{FF2B5EF4-FFF2-40B4-BE49-F238E27FC236}">
                <a16:creationId xmlns:a16="http://schemas.microsoft.com/office/drawing/2014/main" id="{FF40121A-B400-AE49-91C0-3CFBFD5825C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0055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091F-9DA7-FB4A-8A95-4D70ECADDFFA}"/>
              </a:ext>
            </a:extLst>
          </p:cNvPr>
          <p:cNvSpPr>
            <a:spLocks noGrp="1"/>
          </p:cNvSpPr>
          <p:nvPr>
            <p:ph type="title"/>
          </p:nvPr>
        </p:nvSpPr>
        <p:spPr/>
        <p:txBody>
          <a:bodyPr/>
          <a:lstStyle/>
          <a:p>
            <a:r>
              <a:rPr lang="en-US" dirty="0"/>
              <a:t>Column ring stiffener geometry parameterization</a:t>
            </a:r>
          </a:p>
        </p:txBody>
      </p:sp>
      <p:grpSp>
        <p:nvGrpSpPr>
          <p:cNvPr id="3" name="Group 2">
            <a:extLst>
              <a:ext uri="{FF2B5EF4-FFF2-40B4-BE49-F238E27FC236}">
                <a16:creationId xmlns:a16="http://schemas.microsoft.com/office/drawing/2014/main" id="{4AB14D47-4CAA-944E-870D-F2A7C955527D}"/>
              </a:ext>
            </a:extLst>
          </p:cNvPr>
          <p:cNvGrpSpPr/>
          <p:nvPr/>
        </p:nvGrpSpPr>
        <p:grpSpPr>
          <a:xfrm>
            <a:off x="1794510" y="1411365"/>
            <a:ext cx="1892808" cy="2970898"/>
            <a:chOff x="2392680" y="1881819"/>
            <a:chExt cx="2523744" cy="3961197"/>
          </a:xfrm>
        </p:grpSpPr>
        <p:grpSp>
          <p:nvGrpSpPr>
            <p:cNvPr id="4" name="Group 3">
              <a:extLst>
                <a:ext uri="{FF2B5EF4-FFF2-40B4-BE49-F238E27FC236}">
                  <a16:creationId xmlns:a16="http://schemas.microsoft.com/office/drawing/2014/main" id="{02D6B85D-7943-7549-BA73-ADB29A8DBAE5}"/>
                </a:ext>
              </a:extLst>
            </p:cNvPr>
            <p:cNvGrpSpPr/>
            <p:nvPr/>
          </p:nvGrpSpPr>
          <p:grpSpPr>
            <a:xfrm>
              <a:off x="2596896" y="1911096"/>
              <a:ext cx="2319528" cy="3931920"/>
              <a:chOff x="2596896" y="1911096"/>
              <a:chExt cx="2319528" cy="3931920"/>
            </a:xfrm>
          </p:grpSpPr>
          <p:sp>
            <p:nvSpPr>
              <p:cNvPr id="12" name="Rectangle 11">
                <a:extLst>
                  <a:ext uri="{FF2B5EF4-FFF2-40B4-BE49-F238E27FC236}">
                    <a16:creationId xmlns:a16="http://schemas.microsoft.com/office/drawing/2014/main" id="{B2E828C9-5B8D-F84E-8EE7-4BD04B0D37FC}"/>
                  </a:ext>
                </a:extLst>
              </p:cNvPr>
              <p:cNvSpPr/>
              <p:nvPr/>
            </p:nvSpPr>
            <p:spPr>
              <a:xfrm>
                <a:off x="2596896" y="1911096"/>
                <a:ext cx="82296" cy="39319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8847FAC2-BC6C-A445-899C-68119FBBB5B7}"/>
                  </a:ext>
                </a:extLst>
              </p:cNvPr>
              <p:cNvSpPr/>
              <p:nvPr/>
            </p:nvSpPr>
            <p:spPr>
              <a:xfrm>
                <a:off x="4834128" y="1911096"/>
                <a:ext cx="82296" cy="39319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4" name="Straight Connector 13">
                <a:extLst>
                  <a:ext uri="{FF2B5EF4-FFF2-40B4-BE49-F238E27FC236}">
                    <a16:creationId xmlns:a16="http://schemas.microsoft.com/office/drawing/2014/main" id="{FAD585B5-B545-3B40-979E-6FBF56D9227F}"/>
                  </a:ext>
                </a:extLst>
              </p:cNvPr>
              <p:cNvCxnSpPr/>
              <p:nvPr/>
            </p:nvCxnSpPr>
            <p:spPr>
              <a:xfrm>
                <a:off x="3756660" y="1911096"/>
                <a:ext cx="0" cy="393192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5" name="Freeform 14">
                <a:extLst>
                  <a:ext uri="{FF2B5EF4-FFF2-40B4-BE49-F238E27FC236}">
                    <a16:creationId xmlns:a16="http://schemas.microsoft.com/office/drawing/2014/main" id="{DD91FABB-0C79-9E42-A5C0-44D3B92FB3E9}"/>
                  </a:ext>
                </a:extLst>
              </p:cNvPr>
              <p:cNvSpPr/>
              <p:nvPr/>
            </p:nvSpPr>
            <p:spPr>
              <a:xfrm>
                <a:off x="2660904" y="2478024"/>
                <a:ext cx="475488" cy="768096"/>
              </a:xfrm>
              <a:custGeom>
                <a:avLst/>
                <a:gdLst>
                  <a:gd name="connsiteX0" fmla="*/ 301754 w 475488"/>
                  <a:gd name="connsiteY0" fmla="*/ 0 h 768096"/>
                  <a:gd name="connsiteX1" fmla="*/ 475488 w 475488"/>
                  <a:gd name="connsiteY1" fmla="*/ 0 h 768096"/>
                  <a:gd name="connsiteX2" fmla="*/ 475488 w 475488"/>
                  <a:gd name="connsiteY2" fmla="*/ 768096 h 768096"/>
                  <a:gd name="connsiteX3" fmla="*/ 301754 w 475488"/>
                  <a:gd name="connsiteY3" fmla="*/ 768096 h 768096"/>
                  <a:gd name="connsiteX4" fmla="*/ 301754 w 475488"/>
                  <a:gd name="connsiteY4" fmla="*/ 466342 h 768096"/>
                  <a:gd name="connsiteX5" fmla="*/ 0 w 475488"/>
                  <a:gd name="connsiteY5" fmla="*/ 466342 h 768096"/>
                  <a:gd name="connsiteX6" fmla="*/ 0 w 475488"/>
                  <a:gd name="connsiteY6" fmla="*/ 301754 h 768096"/>
                  <a:gd name="connsiteX7" fmla="*/ 301754 w 475488"/>
                  <a:gd name="connsiteY7" fmla="*/ 30175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768096">
                    <a:moveTo>
                      <a:pt x="301754" y="0"/>
                    </a:moveTo>
                    <a:lnTo>
                      <a:pt x="475488" y="0"/>
                    </a:lnTo>
                    <a:lnTo>
                      <a:pt x="475488" y="768096"/>
                    </a:lnTo>
                    <a:lnTo>
                      <a:pt x="301754" y="768096"/>
                    </a:lnTo>
                    <a:lnTo>
                      <a:pt x="301754" y="466342"/>
                    </a:lnTo>
                    <a:lnTo>
                      <a:pt x="0" y="466342"/>
                    </a:lnTo>
                    <a:lnTo>
                      <a:pt x="0" y="301754"/>
                    </a:lnTo>
                    <a:lnTo>
                      <a:pt x="301754" y="301754"/>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Freeform 15">
                <a:extLst>
                  <a:ext uri="{FF2B5EF4-FFF2-40B4-BE49-F238E27FC236}">
                    <a16:creationId xmlns:a16="http://schemas.microsoft.com/office/drawing/2014/main" id="{06A5019C-4BB9-8945-82AE-A488CCD23F85}"/>
                  </a:ext>
                </a:extLst>
              </p:cNvPr>
              <p:cNvSpPr/>
              <p:nvPr/>
            </p:nvSpPr>
            <p:spPr>
              <a:xfrm>
                <a:off x="2660904" y="4572059"/>
                <a:ext cx="475488" cy="768096"/>
              </a:xfrm>
              <a:custGeom>
                <a:avLst/>
                <a:gdLst>
                  <a:gd name="connsiteX0" fmla="*/ 301754 w 475488"/>
                  <a:gd name="connsiteY0" fmla="*/ 0 h 768096"/>
                  <a:gd name="connsiteX1" fmla="*/ 475488 w 475488"/>
                  <a:gd name="connsiteY1" fmla="*/ 0 h 768096"/>
                  <a:gd name="connsiteX2" fmla="*/ 475488 w 475488"/>
                  <a:gd name="connsiteY2" fmla="*/ 768096 h 768096"/>
                  <a:gd name="connsiteX3" fmla="*/ 301754 w 475488"/>
                  <a:gd name="connsiteY3" fmla="*/ 768096 h 768096"/>
                  <a:gd name="connsiteX4" fmla="*/ 301754 w 475488"/>
                  <a:gd name="connsiteY4" fmla="*/ 466342 h 768096"/>
                  <a:gd name="connsiteX5" fmla="*/ 0 w 475488"/>
                  <a:gd name="connsiteY5" fmla="*/ 466342 h 768096"/>
                  <a:gd name="connsiteX6" fmla="*/ 0 w 475488"/>
                  <a:gd name="connsiteY6" fmla="*/ 301754 h 768096"/>
                  <a:gd name="connsiteX7" fmla="*/ 301754 w 475488"/>
                  <a:gd name="connsiteY7" fmla="*/ 30175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768096">
                    <a:moveTo>
                      <a:pt x="301754" y="0"/>
                    </a:moveTo>
                    <a:lnTo>
                      <a:pt x="475488" y="0"/>
                    </a:lnTo>
                    <a:lnTo>
                      <a:pt x="475488" y="768096"/>
                    </a:lnTo>
                    <a:lnTo>
                      <a:pt x="301754" y="768096"/>
                    </a:lnTo>
                    <a:lnTo>
                      <a:pt x="301754" y="466342"/>
                    </a:lnTo>
                    <a:lnTo>
                      <a:pt x="0" y="466342"/>
                    </a:lnTo>
                    <a:lnTo>
                      <a:pt x="0" y="301754"/>
                    </a:lnTo>
                    <a:lnTo>
                      <a:pt x="301754" y="301754"/>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Freeform 16">
                <a:extLst>
                  <a:ext uri="{FF2B5EF4-FFF2-40B4-BE49-F238E27FC236}">
                    <a16:creationId xmlns:a16="http://schemas.microsoft.com/office/drawing/2014/main" id="{14EFD387-BBFA-F14B-A1B7-EF55F6A298BC}"/>
                  </a:ext>
                </a:extLst>
              </p:cNvPr>
              <p:cNvSpPr/>
              <p:nvPr/>
            </p:nvSpPr>
            <p:spPr>
              <a:xfrm flipH="1">
                <a:off x="4358640" y="2478024"/>
                <a:ext cx="475488" cy="768096"/>
              </a:xfrm>
              <a:custGeom>
                <a:avLst/>
                <a:gdLst>
                  <a:gd name="connsiteX0" fmla="*/ 301754 w 475488"/>
                  <a:gd name="connsiteY0" fmla="*/ 0 h 768096"/>
                  <a:gd name="connsiteX1" fmla="*/ 475488 w 475488"/>
                  <a:gd name="connsiteY1" fmla="*/ 0 h 768096"/>
                  <a:gd name="connsiteX2" fmla="*/ 475488 w 475488"/>
                  <a:gd name="connsiteY2" fmla="*/ 768096 h 768096"/>
                  <a:gd name="connsiteX3" fmla="*/ 301754 w 475488"/>
                  <a:gd name="connsiteY3" fmla="*/ 768096 h 768096"/>
                  <a:gd name="connsiteX4" fmla="*/ 301754 w 475488"/>
                  <a:gd name="connsiteY4" fmla="*/ 466342 h 768096"/>
                  <a:gd name="connsiteX5" fmla="*/ 0 w 475488"/>
                  <a:gd name="connsiteY5" fmla="*/ 466342 h 768096"/>
                  <a:gd name="connsiteX6" fmla="*/ 0 w 475488"/>
                  <a:gd name="connsiteY6" fmla="*/ 301754 h 768096"/>
                  <a:gd name="connsiteX7" fmla="*/ 301754 w 475488"/>
                  <a:gd name="connsiteY7" fmla="*/ 30175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768096">
                    <a:moveTo>
                      <a:pt x="301754" y="0"/>
                    </a:moveTo>
                    <a:lnTo>
                      <a:pt x="475488" y="0"/>
                    </a:lnTo>
                    <a:lnTo>
                      <a:pt x="475488" y="768096"/>
                    </a:lnTo>
                    <a:lnTo>
                      <a:pt x="301754" y="768096"/>
                    </a:lnTo>
                    <a:lnTo>
                      <a:pt x="301754" y="466342"/>
                    </a:lnTo>
                    <a:lnTo>
                      <a:pt x="0" y="466342"/>
                    </a:lnTo>
                    <a:lnTo>
                      <a:pt x="0" y="301754"/>
                    </a:lnTo>
                    <a:lnTo>
                      <a:pt x="301754" y="301754"/>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Freeform 17">
                <a:extLst>
                  <a:ext uri="{FF2B5EF4-FFF2-40B4-BE49-F238E27FC236}">
                    <a16:creationId xmlns:a16="http://schemas.microsoft.com/office/drawing/2014/main" id="{89ADD3E4-DCBA-2E40-B7AA-EE1272D50DF7}"/>
                  </a:ext>
                </a:extLst>
              </p:cNvPr>
              <p:cNvSpPr/>
              <p:nvPr/>
            </p:nvSpPr>
            <p:spPr>
              <a:xfrm flipH="1">
                <a:off x="4358640" y="4572059"/>
                <a:ext cx="475488" cy="768096"/>
              </a:xfrm>
              <a:custGeom>
                <a:avLst/>
                <a:gdLst>
                  <a:gd name="connsiteX0" fmla="*/ 301754 w 475488"/>
                  <a:gd name="connsiteY0" fmla="*/ 0 h 768096"/>
                  <a:gd name="connsiteX1" fmla="*/ 475488 w 475488"/>
                  <a:gd name="connsiteY1" fmla="*/ 0 h 768096"/>
                  <a:gd name="connsiteX2" fmla="*/ 475488 w 475488"/>
                  <a:gd name="connsiteY2" fmla="*/ 768096 h 768096"/>
                  <a:gd name="connsiteX3" fmla="*/ 301754 w 475488"/>
                  <a:gd name="connsiteY3" fmla="*/ 768096 h 768096"/>
                  <a:gd name="connsiteX4" fmla="*/ 301754 w 475488"/>
                  <a:gd name="connsiteY4" fmla="*/ 466342 h 768096"/>
                  <a:gd name="connsiteX5" fmla="*/ 0 w 475488"/>
                  <a:gd name="connsiteY5" fmla="*/ 466342 h 768096"/>
                  <a:gd name="connsiteX6" fmla="*/ 0 w 475488"/>
                  <a:gd name="connsiteY6" fmla="*/ 301754 h 768096"/>
                  <a:gd name="connsiteX7" fmla="*/ 301754 w 475488"/>
                  <a:gd name="connsiteY7" fmla="*/ 30175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768096">
                    <a:moveTo>
                      <a:pt x="301754" y="0"/>
                    </a:moveTo>
                    <a:lnTo>
                      <a:pt x="475488" y="0"/>
                    </a:lnTo>
                    <a:lnTo>
                      <a:pt x="475488" y="768096"/>
                    </a:lnTo>
                    <a:lnTo>
                      <a:pt x="301754" y="768096"/>
                    </a:lnTo>
                    <a:lnTo>
                      <a:pt x="301754" y="466342"/>
                    </a:lnTo>
                    <a:lnTo>
                      <a:pt x="0" y="466342"/>
                    </a:lnTo>
                    <a:lnTo>
                      <a:pt x="0" y="301754"/>
                    </a:lnTo>
                    <a:lnTo>
                      <a:pt x="301754" y="301754"/>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5" name="TextBox 4">
              <a:extLst>
                <a:ext uri="{FF2B5EF4-FFF2-40B4-BE49-F238E27FC236}">
                  <a16:creationId xmlns:a16="http://schemas.microsoft.com/office/drawing/2014/main" id="{80238594-B64C-6942-91B2-F21FF287D986}"/>
                </a:ext>
              </a:extLst>
            </p:cNvPr>
            <p:cNvSpPr txBox="1"/>
            <p:nvPr/>
          </p:nvSpPr>
          <p:spPr>
            <a:xfrm>
              <a:off x="4158231" y="1881819"/>
              <a:ext cx="560855" cy="184665"/>
            </a:xfrm>
            <a:prstGeom prst="rect">
              <a:avLst/>
            </a:prstGeom>
            <a:noFill/>
            <a:effectLst/>
          </p:spPr>
          <p:txBody>
            <a:bodyPr wrap="square" lIns="0" tIns="0" rIns="0" bIns="0" rtlCol="0">
              <a:spAutoFit/>
            </a:bodyPr>
            <a:lstStyle/>
            <a:p>
              <a:r>
                <a:rPr lang="en-US" sz="900" b="1" dirty="0"/>
                <a:t>Radius</a:t>
              </a:r>
            </a:p>
          </p:txBody>
        </p:sp>
        <p:cxnSp>
          <p:nvCxnSpPr>
            <p:cNvPr id="6" name="Straight Arrow Connector 5">
              <a:extLst>
                <a:ext uri="{FF2B5EF4-FFF2-40B4-BE49-F238E27FC236}">
                  <a16:creationId xmlns:a16="http://schemas.microsoft.com/office/drawing/2014/main" id="{6A350CAD-F250-A245-98D5-E0432DB1A5D9}"/>
                </a:ext>
              </a:extLst>
            </p:cNvPr>
            <p:cNvCxnSpPr>
              <a:cxnSpLocks/>
            </p:cNvCxnSpPr>
            <p:nvPr/>
          </p:nvCxnSpPr>
          <p:spPr>
            <a:xfrm>
              <a:off x="3756660" y="2049777"/>
              <a:ext cx="1159764" cy="16708"/>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33FCA36-119B-C441-BA5A-AF67D507CC50}"/>
                </a:ext>
              </a:extLst>
            </p:cNvPr>
            <p:cNvCxnSpPr>
              <a:cxnSpLocks/>
              <a:stCxn id="15" idx="1"/>
              <a:endCxn id="16" idx="1"/>
            </p:cNvCxnSpPr>
            <p:nvPr/>
          </p:nvCxnSpPr>
          <p:spPr>
            <a:xfrm>
              <a:off x="3136392" y="2478024"/>
              <a:ext cx="0" cy="2094035"/>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8D0ED4A-7702-A645-A371-AA9C69CC806F}"/>
                </a:ext>
              </a:extLst>
            </p:cNvPr>
            <p:cNvSpPr txBox="1"/>
            <p:nvPr/>
          </p:nvSpPr>
          <p:spPr>
            <a:xfrm>
              <a:off x="2921024" y="3507724"/>
              <a:ext cx="781507" cy="369332"/>
            </a:xfrm>
            <a:prstGeom prst="rect">
              <a:avLst/>
            </a:prstGeom>
            <a:noFill/>
            <a:effectLst/>
          </p:spPr>
          <p:txBody>
            <a:bodyPr wrap="square" lIns="0" tIns="0" rIns="0" bIns="0" rtlCol="0">
              <a:spAutoFit/>
            </a:bodyPr>
            <a:lstStyle/>
            <a:p>
              <a:r>
                <a:rPr lang="en-US" sz="900" b="1" dirty="0"/>
                <a:t>Stiffener spacing</a:t>
              </a:r>
            </a:p>
          </p:txBody>
        </p:sp>
        <p:cxnSp>
          <p:nvCxnSpPr>
            <p:cNvPr id="9" name="Straight Arrow Connector 8">
              <a:extLst>
                <a:ext uri="{FF2B5EF4-FFF2-40B4-BE49-F238E27FC236}">
                  <a16:creationId xmlns:a16="http://schemas.microsoft.com/office/drawing/2014/main" id="{2565A39F-B983-FA4A-A0F4-583331BD038B}"/>
                </a:ext>
              </a:extLst>
            </p:cNvPr>
            <p:cNvCxnSpPr>
              <a:cxnSpLocks/>
            </p:cNvCxnSpPr>
            <p:nvPr/>
          </p:nvCxnSpPr>
          <p:spPr>
            <a:xfrm flipH="1">
              <a:off x="2660904" y="1980348"/>
              <a:ext cx="216394" cy="0"/>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30FD9A7-2733-5543-A034-ACDC3B2E2100}"/>
                </a:ext>
              </a:extLst>
            </p:cNvPr>
            <p:cNvCxnSpPr>
              <a:cxnSpLocks/>
            </p:cNvCxnSpPr>
            <p:nvPr/>
          </p:nvCxnSpPr>
          <p:spPr>
            <a:xfrm>
              <a:off x="2392680" y="1986444"/>
              <a:ext cx="216394" cy="0"/>
            </a:xfrm>
            <a:prstGeom prst="straightConnector1">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6905B4B-0082-EA41-A0D1-7D0F9622FC62}"/>
                </a:ext>
              </a:extLst>
            </p:cNvPr>
            <p:cNvSpPr txBox="1"/>
            <p:nvPr/>
          </p:nvSpPr>
          <p:spPr>
            <a:xfrm>
              <a:off x="2690400" y="2010214"/>
              <a:ext cx="727932" cy="369332"/>
            </a:xfrm>
            <a:prstGeom prst="rect">
              <a:avLst/>
            </a:prstGeom>
            <a:noFill/>
            <a:effectLst/>
          </p:spPr>
          <p:txBody>
            <a:bodyPr wrap="square" lIns="0" tIns="0" rIns="0" bIns="0" rtlCol="0">
              <a:spAutoFit/>
            </a:bodyPr>
            <a:lstStyle/>
            <a:p>
              <a:r>
                <a:rPr lang="en-US" sz="900" b="1" dirty="0"/>
                <a:t>Wall thickness</a:t>
              </a:r>
            </a:p>
          </p:txBody>
        </p:sp>
      </p:grpSp>
      <p:grpSp>
        <p:nvGrpSpPr>
          <p:cNvPr id="19" name="Group 18">
            <a:extLst>
              <a:ext uri="{FF2B5EF4-FFF2-40B4-BE49-F238E27FC236}">
                <a16:creationId xmlns:a16="http://schemas.microsoft.com/office/drawing/2014/main" id="{1206B80B-7E83-6F4C-8626-828B2990184D}"/>
              </a:ext>
            </a:extLst>
          </p:cNvPr>
          <p:cNvGrpSpPr/>
          <p:nvPr/>
        </p:nvGrpSpPr>
        <p:grpSpPr>
          <a:xfrm>
            <a:off x="4863747" y="1411364"/>
            <a:ext cx="2169541" cy="2970899"/>
            <a:chOff x="6484996" y="1881819"/>
            <a:chExt cx="2892721" cy="3961198"/>
          </a:xfrm>
        </p:grpSpPr>
        <p:sp>
          <p:nvSpPr>
            <p:cNvPr id="20" name="Freeform 19">
              <a:extLst>
                <a:ext uri="{FF2B5EF4-FFF2-40B4-BE49-F238E27FC236}">
                  <a16:creationId xmlns:a16="http://schemas.microsoft.com/office/drawing/2014/main" id="{C50727CB-F495-0642-A1D5-E566AC39CE69}"/>
                </a:ext>
              </a:extLst>
            </p:cNvPr>
            <p:cNvSpPr>
              <a:spLocks noChangeAspect="1"/>
            </p:cNvSpPr>
            <p:nvPr/>
          </p:nvSpPr>
          <p:spPr>
            <a:xfrm flipH="1">
              <a:off x="6739112" y="2217563"/>
              <a:ext cx="1920240" cy="3101930"/>
            </a:xfrm>
            <a:custGeom>
              <a:avLst/>
              <a:gdLst>
                <a:gd name="connsiteX0" fmla="*/ 301754 w 475488"/>
                <a:gd name="connsiteY0" fmla="*/ 0 h 768096"/>
                <a:gd name="connsiteX1" fmla="*/ 475488 w 475488"/>
                <a:gd name="connsiteY1" fmla="*/ 0 h 768096"/>
                <a:gd name="connsiteX2" fmla="*/ 475488 w 475488"/>
                <a:gd name="connsiteY2" fmla="*/ 768096 h 768096"/>
                <a:gd name="connsiteX3" fmla="*/ 301754 w 475488"/>
                <a:gd name="connsiteY3" fmla="*/ 768096 h 768096"/>
                <a:gd name="connsiteX4" fmla="*/ 301754 w 475488"/>
                <a:gd name="connsiteY4" fmla="*/ 466342 h 768096"/>
                <a:gd name="connsiteX5" fmla="*/ 0 w 475488"/>
                <a:gd name="connsiteY5" fmla="*/ 466342 h 768096"/>
                <a:gd name="connsiteX6" fmla="*/ 0 w 475488"/>
                <a:gd name="connsiteY6" fmla="*/ 301754 h 768096"/>
                <a:gd name="connsiteX7" fmla="*/ 301754 w 475488"/>
                <a:gd name="connsiteY7" fmla="*/ 301754 h 7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768096">
                  <a:moveTo>
                    <a:pt x="301754" y="0"/>
                  </a:moveTo>
                  <a:lnTo>
                    <a:pt x="475488" y="0"/>
                  </a:lnTo>
                  <a:lnTo>
                    <a:pt x="475488" y="768096"/>
                  </a:lnTo>
                  <a:lnTo>
                    <a:pt x="301754" y="768096"/>
                  </a:lnTo>
                  <a:lnTo>
                    <a:pt x="301754" y="466342"/>
                  </a:lnTo>
                  <a:lnTo>
                    <a:pt x="0" y="466342"/>
                  </a:lnTo>
                  <a:lnTo>
                    <a:pt x="0" y="301754"/>
                  </a:lnTo>
                  <a:lnTo>
                    <a:pt x="301754" y="301754"/>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4E44431A-9C24-444D-920F-6C1D4C26D3D3}"/>
                </a:ext>
              </a:extLst>
            </p:cNvPr>
            <p:cNvCxnSpPr>
              <a:cxnSpLocks/>
            </p:cNvCxnSpPr>
            <p:nvPr/>
          </p:nvCxnSpPr>
          <p:spPr>
            <a:xfrm>
              <a:off x="7708360" y="3437294"/>
              <a:ext cx="0" cy="662468"/>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FE1637-7CB3-3646-AAE8-F070E365CFC2}"/>
                </a:ext>
              </a:extLst>
            </p:cNvPr>
            <p:cNvSpPr txBox="1"/>
            <p:nvPr/>
          </p:nvSpPr>
          <p:spPr>
            <a:xfrm>
              <a:off x="6484996" y="2049778"/>
              <a:ext cx="1292391" cy="184665"/>
            </a:xfrm>
            <a:prstGeom prst="rect">
              <a:avLst/>
            </a:prstGeom>
            <a:noFill/>
            <a:effectLst/>
          </p:spPr>
          <p:txBody>
            <a:bodyPr wrap="square" lIns="0" tIns="0" rIns="0" bIns="0" rtlCol="0">
              <a:spAutoFit/>
            </a:bodyPr>
            <a:lstStyle/>
            <a:p>
              <a:r>
                <a:rPr lang="en-US" sz="900" b="1" dirty="0"/>
                <a:t>Flange thickness</a:t>
              </a:r>
            </a:p>
          </p:txBody>
        </p:sp>
        <p:cxnSp>
          <p:nvCxnSpPr>
            <p:cNvPr id="23" name="Straight Arrow Connector 22">
              <a:extLst>
                <a:ext uri="{FF2B5EF4-FFF2-40B4-BE49-F238E27FC236}">
                  <a16:creationId xmlns:a16="http://schemas.microsoft.com/office/drawing/2014/main" id="{C0C0BB90-AA98-194F-9327-FC4C30DF6EEF}"/>
                </a:ext>
              </a:extLst>
            </p:cNvPr>
            <p:cNvCxnSpPr>
              <a:cxnSpLocks/>
            </p:cNvCxnSpPr>
            <p:nvPr/>
          </p:nvCxnSpPr>
          <p:spPr>
            <a:xfrm>
              <a:off x="6739112" y="2238225"/>
              <a:ext cx="688848" cy="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3C745DB-1A8B-EE4A-8A21-0C2E2B391B8D}"/>
                </a:ext>
              </a:extLst>
            </p:cNvPr>
            <p:cNvCxnSpPr>
              <a:cxnSpLocks/>
            </p:cNvCxnSpPr>
            <p:nvPr/>
          </p:nvCxnSpPr>
          <p:spPr>
            <a:xfrm>
              <a:off x="7427960" y="3426626"/>
              <a:ext cx="1231392" cy="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EEF496F-8703-B240-94A2-ABB38CAF1874}"/>
                </a:ext>
              </a:extLst>
            </p:cNvPr>
            <p:cNvCxnSpPr>
              <a:cxnSpLocks/>
            </p:cNvCxnSpPr>
            <p:nvPr/>
          </p:nvCxnSpPr>
          <p:spPr>
            <a:xfrm>
              <a:off x="6847369" y="2238225"/>
              <a:ext cx="0" cy="3101930"/>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B791CC71-1E65-584C-8163-F2F3C5A986B7}"/>
                </a:ext>
              </a:extLst>
            </p:cNvPr>
            <p:cNvSpPr txBox="1"/>
            <p:nvPr/>
          </p:nvSpPr>
          <p:spPr>
            <a:xfrm>
              <a:off x="7565735" y="3241960"/>
              <a:ext cx="1010515" cy="184665"/>
            </a:xfrm>
            <a:prstGeom prst="rect">
              <a:avLst/>
            </a:prstGeom>
            <a:noFill/>
            <a:effectLst/>
          </p:spPr>
          <p:txBody>
            <a:bodyPr wrap="square" lIns="0" tIns="0" rIns="0" bIns="0" rtlCol="0">
              <a:spAutoFit/>
            </a:bodyPr>
            <a:lstStyle/>
            <a:p>
              <a:r>
                <a:rPr lang="en-US" sz="900" b="1" dirty="0"/>
                <a:t>Web height</a:t>
              </a:r>
            </a:p>
          </p:txBody>
        </p:sp>
        <p:sp>
          <p:nvSpPr>
            <p:cNvPr id="27" name="TextBox 26">
              <a:extLst>
                <a:ext uri="{FF2B5EF4-FFF2-40B4-BE49-F238E27FC236}">
                  <a16:creationId xmlns:a16="http://schemas.microsoft.com/office/drawing/2014/main" id="{FE48054A-3737-B74C-89D5-2953B475B9C3}"/>
                </a:ext>
              </a:extLst>
            </p:cNvPr>
            <p:cNvSpPr txBox="1"/>
            <p:nvPr/>
          </p:nvSpPr>
          <p:spPr>
            <a:xfrm>
              <a:off x="7777387" y="3566105"/>
              <a:ext cx="781507" cy="369332"/>
            </a:xfrm>
            <a:prstGeom prst="rect">
              <a:avLst/>
            </a:prstGeom>
            <a:noFill/>
            <a:effectLst/>
          </p:spPr>
          <p:txBody>
            <a:bodyPr wrap="square" lIns="0" tIns="0" rIns="0" bIns="0" rtlCol="0">
              <a:spAutoFit/>
            </a:bodyPr>
            <a:lstStyle/>
            <a:p>
              <a:r>
                <a:rPr lang="en-US" sz="900" b="1" dirty="0"/>
                <a:t>Web thickness</a:t>
              </a:r>
            </a:p>
          </p:txBody>
        </p:sp>
        <p:sp>
          <p:nvSpPr>
            <p:cNvPr id="28" name="TextBox 27">
              <a:extLst>
                <a:ext uri="{FF2B5EF4-FFF2-40B4-BE49-F238E27FC236}">
                  <a16:creationId xmlns:a16="http://schemas.microsoft.com/office/drawing/2014/main" id="{45CEDBE9-E08F-CB43-822B-24F89D18BF54}"/>
                </a:ext>
              </a:extLst>
            </p:cNvPr>
            <p:cNvSpPr txBox="1"/>
            <p:nvPr/>
          </p:nvSpPr>
          <p:spPr>
            <a:xfrm rot="16200000">
              <a:off x="6124655" y="3456072"/>
              <a:ext cx="1081377" cy="184665"/>
            </a:xfrm>
            <a:prstGeom prst="rect">
              <a:avLst/>
            </a:prstGeom>
            <a:noFill/>
            <a:effectLst/>
          </p:spPr>
          <p:txBody>
            <a:bodyPr wrap="square" lIns="0" tIns="0" rIns="0" bIns="0" rtlCol="0">
              <a:spAutoFit/>
            </a:bodyPr>
            <a:lstStyle/>
            <a:p>
              <a:r>
                <a:rPr lang="en-US" sz="900" b="1" dirty="0"/>
                <a:t>Flange width</a:t>
              </a:r>
            </a:p>
          </p:txBody>
        </p:sp>
        <p:sp>
          <p:nvSpPr>
            <p:cNvPr id="29" name="Rectangle 28">
              <a:extLst>
                <a:ext uri="{FF2B5EF4-FFF2-40B4-BE49-F238E27FC236}">
                  <a16:creationId xmlns:a16="http://schemas.microsoft.com/office/drawing/2014/main" id="{542AA8C8-76E1-AD4D-B8A8-EE5D2174B8DB}"/>
                </a:ext>
              </a:extLst>
            </p:cNvPr>
            <p:cNvSpPr/>
            <p:nvPr/>
          </p:nvSpPr>
          <p:spPr>
            <a:xfrm>
              <a:off x="8652741" y="1881819"/>
              <a:ext cx="724976" cy="3961198"/>
            </a:xfrm>
            <a:prstGeom prst="rect">
              <a:avLst/>
            </a:prstGeom>
            <a:gradFill flip="none" rotWithShape="1">
              <a:gsLst>
                <a:gs pos="0">
                  <a:schemeClr val="bg1">
                    <a:lumMod val="65000"/>
                  </a:schemeClr>
                </a:gs>
                <a:gs pos="64000">
                  <a:schemeClr val="bg1">
                    <a:lumMod val="85000"/>
                  </a:schemeClr>
                </a:gs>
                <a:gs pos="100000">
                  <a:schemeClr val="bg1">
                    <a:lumMod val="9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150133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607A-F5C7-5A48-96C4-3E9605957A57}"/>
              </a:ext>
            </a:extLst>
          </p:cNvPr>
          <p:cNvSpPr>
            <a:spLocks noGrp="1"/>
          </p:cNvSpPr>
          <p:nvPr>
            <p:ph type="title"/>
          </p:nvPr>
        </p:nvSpPr>
        <p:spPr/>
        <p:txBody>
          <a:bodyPr>
            <a:normAutofit fontScale="90000"/>
          </a:bodyPr>
          <a:lstStyle/>
          <a:p>
            <a:r>
              <a:rPr lang="en-US" dirty="0"/>
              <a:t>Weight sensitivity study metocean inputs and mass perturbations</a:t>
            </a:r>
          </a:p>
        </p:txBody>
      </p:sp>
      <p:graphicFrame>
        <p:nvGraphicFramePr>
          <p:cNvPr id="4" name="Table 3">
            <a:extLst>
              <a:ext uri="{FF2B5EF4-FFF2-40B4-BE49-F238E27FC236}">
                <a16:creationId xmlns:a16="http://schemas.microsoft.com/office/drawing/2014/main" id="{F2BB7F2D-1882-4148-8F11-A0B93A4D78C1}"/>
              </a:ext>
            </a:extLst>
          </p:cNvPr>
          <p:cNvGraphicFramePr>
            <a:graphicFrameLocks noGrp="1"/>
          </p:cNvGraphicFramePr>
          <p:nvPr>
            <p:extLst>
              <p:ext uri="{D42A27DB-BD31-4B8C-83A1-F6EECF244321}">
                <p14:modId xmlns:p14="http://schemas.microsoft.com/office/powerpoint/2010/main" val="2631944453"/>
              </p:ext>
            </p:extLst>
          </p:nvPr>
        </p:nvGraphicFramePr>
        <p:xfrm>
          <a:off x="5549644" y="2089333"/>
          <a:ext cx="2468880" cy="2346960"/>
        </p:xfrm>
        <a:graphic>
          <a:graphicData uri="http://schemas.openxmlformats.org/drawingml/2006/table">
            <a:tbl>
              <a:tblPr firstRow="1" bandRow="1">
                <a:tableStyleId>{21E4AEA4-8DFA-4A89-87EB-49C32662AFE0}</a:tableStyleId>
              </a:tblPr>
              <a:tblGrid>
                <a:gridCol w="1188720">
                  <a:extLst>
                    <a:ext uri="{9D8B030D-6E8A-4147-A177-3AD203B41FA5}">
                      <a16:colId xmlns:a16="http://schemas.microsoft.com/office/drawing/2014/main" val="89163133"/>
                    </a:ext>
                  </a:extLst>
                </a:gridCol>
                <a:gridCol w="1280160">
                  <a:extLst>
                    <a:ext uri="{9D8B030D-6E8A-4147-A177-3AD203B41FA5}">
                      <a16:colId xmlns:a16="http://schemas.microsoft.com/office/drawing/2014/main" val="2706581595"/>
                    </a:ext>
                  </a:extLst>
                </a:gridCol>
              </a:tblGrid>
              <a:tr h="188538">
                <a:tc>
                  <a:txBody>
                    <a:bodyPr/>
                    <a:lstStyle/>
                    <a:p>
                      <a:pPr algn="ctr"/>
                      <a:r>
                        <a:rPr lang="en-US" sz="1600" dirty="0"/>
                        <a:t>Perturbation</a:t>
                      </a:r>
                    </a:p>
                  </a:txBody>
                  <a:tcPr marL="45720" marR="45720"/>
                </a:tc>
                <a:tc>
                  <a:txBody>
                    <a:bodyPr/>
                    <a:lstStyle/>
                    <a:p>
                      <a:pPr algn="ctr"/>
                      <a:r>
                        <a:rPr lang="en-US" sz="1600" dirty="0"/>
                        <a:t>Nacelle Mass </a:t>
                      </a:r>
                    </a:p>
                  </a:txBody>
                  <a:tcPr marL="45720" marR="45720"/>
                </a:tc>
                <a:extLst>
                  <a:ext uri="{0D108BD9-81ED-4DB2-BD59-A6C34878D82A}">
                    <a16:rowId xmlns:a16="http://schemas.microsoft.com/office/drawing/2014/main" val="3044680639"/>
                  </a:ext>
                </a:extLst>
              </a:tr>
              <a:tr h="188538">
                <a:tc>
                  <a:txBody>
                    <a:bodyPr/>
                    <a:lstStyle/>
                    <a:p>
                      <a:pPr algn="ctr"/>
                      <a:r>
                        <a:rPr lang="en-US" sz="1600" dirty="0"/>
                        <a:t>Nominal</a:t>
                      </a:r>
                    </a:p>
                  </a:txBody>
                  <a:tcPr marL="45720" marR="45720"/>
                </a:tc>
                <a:tc>
                  <a:txBody>
                    <a:bodyPr/>
                    <a:lstStyle/>
                    <a:p>
                      <a:pPr algn="ctr"/>
                      <a:r>
                        <a:rPr lang="en-US" sz="1600" dirty="0"/>
                        <a:t>446,036 kg</a:t>
                      </a:r>
                    </a:p>
                  </a:txBody>
                  <a:tcPr marL="45720" marR="45720"/>
                </a:tc>
                <a:extLst>
                  <a:ext uri="{0D108BD9-81ED-4DB2-BD59-A6C34878D82A}">
                    <a16:rowId xmlns:a16="http://schemas.microsoft.com/office/drawing/2014/main" val="955439297"/>
                  </a:ext>
                </a:extLst>
              </a:tr>
              <a:tr h="188538">
                <a:tc>
                  <a:txBody>
                    <a:bodyPr/>
                    <a:lstStyle/>
                    <a:p>
                      <a:pPr algn="ctr"/>
                      <a:r>
                        <a:rPr lang="en-US" sz="1600" dirty="0"/>
                        <a:t>+10%</a:t>
                      </a:r>
                    </a:p>
                  </a:txBody>
                  <a:tcPr marL="45720" marR="45720"/>
                </a:tc>
                <a:tc>
                  <a:txBody>
                    <a:bodyPr/>
                    <a:lstStyle/>
                    <a:p>
                      <a:pPr algn="ctr"/>
                      <a:r>
                        <a:rPr lang="en-US" sz="1600" dirty="0"/>
                        <a:t>490,640 kg</a:t>
                      </a:r>
                    </a:p>
                  </a:txBody>
                  <a:tcPr marL="45720" marR="45720"/>
                </a:tc>
                <a:extLst>
                  <a:ext uri="{0D108BD9-81ED-4DB2-BD59-A6C34878D82A}">
                    <a16:rowId xmlns:a16="http://schemas.microsoft.com/office/drawing/2014/main" val="3489203899"/>
                  </a:ext>
                </a:extLst>
              </a:tr>
              <a:tr h="188538">
                <a:tc>
                  <a:txBody>
                    <a:bodyPr/>
                    <a:lstStyle/>
                    <a:p>
                      <a:pPr algn="ctr"/>
                      <a:r>
                        <a:rPr lang="en-US" sz="1600" dirty="0"/>
                        <a:t>-10%</a:t>
                      </a:r>
                    </a:p>
                  </a:txBody>
                  <a:tcPr marL="45720" marR="45720"/>
                </a:tc>
                <a:tc>
                  <a:txBody>
                    <a:bodyPr/>
                    <a:lstStyle/>
                    <a:p>
                      <a:pPr algn="ctr"/>
                      <a:r>
                        <a:rPr lang="en-US" sz="1600" dirty="0"/>
                        <a:t>401,433 kg</a:t>
                      </a:r>
                    </a:p>
                  </a:txBody>
                  <a:tcPr marL="45720" marR="45720"/>
                </a:tc>
                <a:extLst>
                  <a:ext uri="{0D108BD9-81ED-4DB2-BD59-A6C34878D82A}">
                    <a16:rowId xmlns:a16="http://schemas.microsoft.com/office/drawing/2014/main" val="3168772247"/>
                  </a:ext>
                </a:extLst>
              </a:tr>
              <a:tr h="188538">
                <a:tc>
                  <a:txBody>
                    <a:bodyPr/>
                    <a:lstStyle/>
                    <a:p>
                      <a:pPr algn="ctr"/>
                      <a:r>
                        <a:rPr lang="en-US" sz="1600" dirty="0"/>
                        <a:t>+25%</a:t>
                      </a:r>
                    </a:p>
                  </a:txBody>
                  <a:tcPr marL="45720" marR="45720"/>
                </a:tc>
                <a:tc>
                  <a:txBody>
                    <a:bodyPr/>
                    <a:lstStyle/>
                    <a:p>
                      <a:pPr algn="ctr"/>
                      <a:r>
                        <a:rPr lang="en-US" sz="1600" dirty="0"/>
                        <a:t>334,527 kg</a:t>
                      </a:r>
                    </a:p>
                  </a:txBody>
                  <a:tcPr marL="45720" marR="45720"/>
                </a:tc>
                <a:extLst>
                  <a:ext uri="{0D108BD9-81ED-4DB2-BD59-A6C34878D82A}">
                    <a16:rowId xmlns:a16="http://schemas.microsoft.com/office/drawing/2014/main" val="2968968769"/>
                  </a:ext>
                </a:extLst>
              </a:tr>
              <a:tr h="188538">
                <a:tc>
                  <a:txBody>
                    <a:bodyPr/>
                    <a:lstStyle/>
                    <a:p>
                      <a:pPr algn="ctr"/>
                      <a:r>
                        <a:rPr lang="en-US" sz="1600" dirty="0"/>
                        <a:t>+33%</a:t>
                      </a:r>
                    </a:p>
                  </a:txBody>
                  <a:tcPr marL="45720" marR="45720"/>
                </a:tc>
                <a:tc>
                  <a:txBody>
                    <a:bodyPr/>
                    <a:lstStyle/>
                    <a:p>
                      <a:pPr algn="ctr"/>
                      <a:r>
                        <a:rPr lang="en-US" sz="1600" dirty="0"/>
                        <a:t>297,506 kg</a:t>
                      </a:r>
                    </a:p>
                  </a:txBody>
                  <a:tcPr marL="45720" marR="45720"/>
                </a:tc>
                <a:extLst>
                  <a:ext uri="{0D108BD9-81ED-4DB2-BD59-A6C34878D82A}">
                    <a16:rowId xmlns:a16="http://schemas.microsoft.com/office/drawing/2014/main" val="3193008715"/>
                  </a:ext>
                </a:extLst>
              </a:tr>
              <a:tr h="188538">
                <a:tc>
                  <a:txBody>
                    <a:bodyPr/>
                    <a:lstStyle/>
                    <a:p>
                      <a:pPr algn="ctr"/>
                      <a:r>
                        <a:rPr lang="en-US" sz="1600" dirty="0"/>
                        <a:t>+50%</a:t>
                      </a:r>
                    </a:p>
                  </a:txBody>
                  <a:tcPr marL="45720" marR="45720"/>
                </a:tc>
                <a:tc>
                  <a:txBody>
                    <a:bodyPr/>
                    <a:lstStyle/>
                    <a:p>
                      <a:pPr algn="ctr"/>
                      <a:r>
                        <a:rPr lang="en-US" sz="1600" dirty="0"/>
                        <a:t>223,018 kg</a:t>
                      </a:r>
                    </a:p>
                  </a:txBody>
                  <a:tcPr marL="45720" marR="45720"/>
                </a:tc>
                <a:extLst>
                  <a:ext uri="{0D108BD9-81ED-4DB2-BD59-A6C34878D82A}">
                    <a16:rowId xmlns:a16="http://schemas.microsoft.com/office/drawing/2014/main" val="2362694706"/>
                  </a:ext>
                </a:extLst>
              </a:tr>
            </a:tbl>
          </a:graphicData>
        </a:graphic>
      </p:graphicFrame>
      <p:graphicFrame>
        <p:nvGraphicFramePr>
          <p:cNvPr id="5" name="Table 4">
            <a:extLst>
              <a:ext uri="{FF2B5EF4-FFF2-40B4-BE49-F238E27FC236}">
                <a16:creationId xmlns:a16="http://schemas.microsoft.com/office/drawing/2014/main" id="{253168F3-1040-5641-AA4B-BE84A3F04C91}"/>
              </a:ext>
            </a:extLst>
          </p:cNvPr>
          <p:cNvGraphicFramePr>
            <a:graphicFrameLocks noGrp="1"/>
          </p:cNvGraphicFramePr>
          <p:nvPr/>
        </p:nvGraphicFramePr>
        <p:xfrm>
          <a:off x="1399798" y="2256973"/>
          <a:ext cx="2194560" cy="2011680"/>
        </p:xfrm>
        <a:graphic>
          <a:graphicData uri="http://schemas.openxmlformats.org/drawingml/2006/table">
            <a:tbl>
              <a:tblPr firstRow="1" bandRow="1">
                <a:tableStyleId>{073A0DAA-6AF3-43AB-8588-CEC1D06C72B9}</a:tableStyleId>
              </a:tblPr>
              <a:tblGrid>
                <a:gridCol w="1463040">
                  <a:extLst>
                    <a:ext uri="{9D8B030D-6E8A-4147-A177-3AD203B41FA5}">
                      <a16:colId xmlns:a16="http://schemas.microsoft.com/office/drawing/2014/main" val="89163133"/>
                    </a:ext>
                  </a:extLst>
                </a:gridCol>
                <a:gridCol w="731520">
                  <a:extLst>
                    <a:ext uri="{9D8B030D-6E8A-4147-A177-3AD203B41FA5}">
                      <a16:colId xmlns:a16="http://schemas.microsoft.com/office/drawing/2014/main" val="2706581595"/>
                    </a:ext>
                  </a:extLst>
                </a:gridCol>
              </a:tblGrid>
              <a:tr h="188538">
                <a:tc>
                  <a:txBody>
                    <a:bodyPr/>
                    <a:lstStyle/>
                    <a:p>
                      <a:pPr algn="ctr"/>
                      <a:r>
                        <a:rPr lang="en-US" sz="1600" dirty="0"/>
                        <a:t>Metocean</a:t>
                      </a:r>
                    </a:p>
                  </a:txBody>
                  <a:tcPr marL="45720" marR="45720"/>
                </a:tc>
                <a:tc>
                  <a:txBody>
                    <a:bodyPr/>
                    <a:lstStyle/>
                    <a:p>
                      <a:pPr algn="ctr"/>
                      <a:r>
                        <a:rPr lang="en-US" sz="1600" dirty="0"/>
                        <a:t>Value</a:t>
                      </a:r>
                    </a:p>
                  </a:txBody>
                  <a:tcPr marL="45720" marR="45720"/>
                </a:tc>
                <a:extLst>
                  <a:ext uri="{0D108BD9-81ED-4DB2-BD59-A6C34878D82A}">
                    <a16:rowId xmlns:a16="http://schemas.microsoft.com/office/drawing/2014/main" val="3044680639"/>
                  </a:ext>
                </a:extLst>
              </a:tr>
              <a:tr h="188538">
                <a:tc>
                  <a:txBody>
                    <a:bodyPr/>
                    <a:lstStyle/>
                    <a:p>
                      <a:pPr algn="ctr"/>
                      <a:r>
                        <a:rPr lang="en-US" sz="1600" dirty="0"/>
                        <a:t>Wind speed</a:t>
                      </a:r>
                    </a:p>
                  </a:txBody>
                  <a:tcPr marL="45720" marR="45720"/>
                </a:tc>
                <a:tc>
                  <a:txBody>
                    <a:bodyPr/>
                    <a:lstStyle/>
                    <a:p>
                      <a:pPr algn="ctr"/>
                      <a:r>
                        <a:rPr lang="en-US" sz="1600" dirty="0"/>
                        <a:t>11 m/s</a:t>
                      </a:r>
                    </a:p>
                  </a:txBody>
                  <a:tcPr marL="45720" marR="45720"/>
                </a:tc>
                <a:extLst>
                  <a:ext uri="{0D108BD9-81ED-4DB2-BD59-A6C34878D82A}">
                    <a16:rowId xmlns:a16="http://schemas.microsoft.com/office/drawing/2014/main" val="955439297"/>
                  </a:ext>
                </a:extLst>
              </a:tr>
              <a:tr h="188538">
                <a:tc>
                  <a:txBody>
                    <a:bodyPr/>
                    <a:lstStyle/>
                    <a:p>
                      <a:pPr algn="ctr"/>
                      <a:r>
                        <a:rPr lang="en-US" sz="1600" dirty="0"/>
                        <a:t>Ref height</a:t>
                      </a:r>
                    </a:p>
                  </a:txBody>
                  <a:tcPr marL="45720" marR="45720"/>
                </a:tc>
                <a:tc>
                  <a:txBody>
                    <a:bodyPr/>
                    <a:lstStyle/>
                    <a:p>
                      <a:pPr algn="ctr"/>
                      <a:r>
                        <a:rPr lang="en-US" sz="1600" dirty="0"/>
                        <a:t>119 m</a:t>
                      </a:r>
                    </a:p>
                  </a:txBody>
                  <a:tcPr marL="45720" marR="45720"/>
                </a:tc>
                <a:extLst>
                  <a:ext uri="{0D108BD9-81ED-4DB2-BD59-A6C34878D82A}">
                    <a16:rowId xmlns:a16="http://schemas.microsoft.com/office/drawing/2014/main" val="3489203899"/>
                  </a:ext>
                </a:extLst>
              </a:tr>
              <a:tr h="188538">
                <a:tc>
                  <a:txBody>
                    <a:bodyPr/>
                    <a:lstStyle/>
                    <a:p>
                      <a:pPr algn="ctr"/>
                      <a:r>
                        <a:rPr lang="en-US" sz="1600" dirty="0"/>
                        <a:t>Water depth</a:t>
                      </a:r>
                    </a:p>
                  </a:txBody>
                  <a:tcPr marL="45720" marR="45720"/>
                </a:tc>
                <a:tc>
                  <a:txBody>
                    <a:bodyPr/>
                    <a:lstStyle/>
                    <a:p>
                      <a:pPr algn="ctr"/>
                      <a:r>
                        <a:rPr lang="en-US" sz="1600" dirty="0"/>
                        <a:t>320 m</a:t>
                      </a:r>
                    </a:p>
                  </a:txBody>
                  <a:tcPr marL="45720" marR="45720"/>
                </a:tc>
                <a:extLst>
                  <a:ext uri="{0D108BD9-81ED-4DB2-BD59-A6C34878D82A}">
                    <a16:rowId xmlns:a16="http://schemas.microsoft.com/office/drawing/2014/main" val="3168772247"/>
                  </a:ext>
                </a:extLst>
              </a:tr>
              <a:tr h="188538">
                <a:tc>
                  <a:txBody>
                    <a:bodyPr/>
                    <a:lstStyle/>
                    <a:p>
                      <a:pPr algn="ctr"/>
                      <a:r>
                        <a:rPr lang="en-US" sz="1600" dirty="0"/>
                        <a:t>Sig wave height</a:t>
                      </a:r>
                    </a:p>
                  </a:txBody>
                  <a:tcPr marL="45720" marR="45720"/>
                </a:tc>
                <a:tc>
                  <a:txBody>
                    <a:bodyPr/>
                    <a:lstStyle/>
                    <a:p>
                      <a:pPr algn="ctr"/>
                      <a:r>
                        <a:rPr lang="en-US" sz="1600" dirty="0"/>
                        <a:t>10.8 m</a:t>
                      </a:r>
                    </a:p>
                  </a:txBody>
                  <a:tcPr marL="45720" marR="45720"/>
                </a:tc>
                <a:extLst>
                  <a:ext uri="{0D108BD9-81ED-4DB2-BD59-A6C34878D82A}">
                    <a16:rowId xmlns:a16="http://schemas.microsoft.com/office/drawing/2014/main" val="2968968769"/>
                  </a:ext>
                </a:extLst>
              </a:tr>
              <a:tr h="188538">
                <a:tc>
                  <a:txBody>
                    <a:bodyPr/>
                    <a:lstStyle/>
                    <a:p>
                      <a:pPr algn="ctr"/>
                      <a:r>
                        <a:rPr lang="en-US" sz="1600" dirty="0"/>
                        <a:t>Sig wave period</a:t>
                      </a:r>
                    </a:p>
                  </a:txBody>
                  <a:tcPr marL="45720" marR="45720"/>
                </a:tc>
                <a:tc>
                  <a:txBody>
                    <a:bodyPr/>
                    <a:lstStyle/>
                    <a:p>
                      <a:pPr algn="ctr"/>
                      <a:r>
                        <a:rPr lang="en-US" sz="1600" dirty="0"/>
                        <a:t>9.8 sec</a:t>
                      </a:r>
                    </a:p>
                  </a:txBody>
                  <a:tcPr marL="45720" marR="45720"/>
                </a:tc>
                <a:extLst>
                  <a:ext uri="{0D108BD9-81ED-4DB2-BD59-A6C34878D82A}">
                    <a16:rowId xmlns:a16="http://schemas.microsoft.com/office/drawing/2014/main" val="3193008715"/>
                  </a:ext>
                </a:extLst>
              </a:tr>
            </a:tbl>
          </a:graphicData>
        </a:graphic>
      </p:graphicFrame>
    </p:spTree>
    <p:extLst>
      <p:ext uri="{BB962C8B-B14F-4D97-AF65-F5344CB8AC3E}">
        <p14:creationId xmlns:p14="http://schemas.microsoft.com/office/powerpoint/2010/main" val="4093862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48AA-C17C-DD42-9F7F-2731F59B1771}"/>
              </a:ext>
            </a:extLst>
          </p:cNvPr>
          <p:cNvSpPr>
            <a:spLocks noGrp="1"/>
          </p:cNvSpPr>
          <p:nvPr>
            <p:ph type="title"/>
          </p:nvPr>
        </p:nvSpPr>
        <p:spPr/>
        <p:txBody>
          <a:bodyPr>
            <a:normAutofit/>
          </a:bodyPr>
          <a:lstStyle/>
          <a:p>
            <a:r>
              <a:rPr lang="en-US" dirty="0"/>
              <a:t>Design variables for tower and substructure design</a:t>
            </a:r>
          </a:p>
        </p:txBody>
      </p:sp>
      <p:graphicFrame>
        <p:nvGraphicFramePr>
          <p:cNvPr id="5" name="Table 4">
            <a:extLst>
              <a:ext uri="{FF2B5EF4-FFF2-40B4-BE49-F238E27FC236}">
                <a16:creationId xmlns:a16="http://schemas.microsoft.com/office/drawing/2014/main" id="{5C808BD6-5FA5-B441-9B6E-07A24574C3DB}"/>
              </a:ext>
            </a:extLst>
          </p:cNvPr>
          <p:cNvGraphicFramePr>
            <a:graphicFrameLocks noGrp="1"/>
          </p:cNvGraphicFramePr>
          <p:nvPr/>
        </p:nvGraphicFramePr>
        <p:xfrm>
          <a:off x="341811" y="865015"/>
          <a:ext cx="8486582" cy="3870960"/>
        </p:xfrm>
        <a:graphic>
          <a:graphicData uri="http://schemas.openxmlformats.org/drawingml/2006/table">
            <a:tbl>
              <a:tblPr firstRow="1" bandRow="1">
                <a:tableStyleId>{ED083AE6-46FA-4A59-8FB0-9F97EB10719F}</a:tableStyleId>
              </a:tblPr>
              <a:tblGrid>
                <a:gridCol w="2377440">
                  <a:extLst>
                    <a:ext uri="{9D8B030D-6E8A-4147-A177-3AD203B41FA5}">
                      <a16:colId xmlns:a16="http://schemas.microsoft.com/office/drawing/2014/main" val="1685204107"/>
                    </a:ext>
                  </a:extLst>
                </a:gridCol>
                <a:gridCol w="940605">
                  <a:extLst>
                    <a:ext uri="{9D8B030D-6E8A-4147-A177-3AD203B41FA5}">
                      <a16:colId xmlns:a16="http://schemas.microsoft.com/office/drawing/2014/main" val="3419355691"/>
                    </a:ext>
                  </a:extLst>
                </a:gridCol>
                <a:gridCol w="870857">
                  <a:extLst>
                    <a:ext uri="{9D8B030D-6E8A-4147-A177-3AD203B41FA5}">
                      <a16:colId xmlns:a16="http://schemas.microsoft.com/office/drawing/2014/main" val="1380407743"/>
                    </a:ext>
                  </a:extLst>
                </a:gridCol>
                <a:gridCol w="2743200">
                  <a:extLst>
                    <a:ext uri="{9D8B030D-6E8A-4147-A177-3AD203B41FA5}">
                      <a16:colId xmlns:a16="http://schemas.microsoft.com/office/drawing/2014/main" val="3598845776"/>
                    </a:ext>
                  </a:extLst>
                </a:gridCol>
                <a:gridCol w="1554480">
                  <a:extLst>
                    <a:ext uri="{9D8B030D-6E8A-4147-A177-3AD203B41FA5}">
                      <a16:colId xmlns:a16="http://schemas.microsoft.com/office/drawing/2014/main" val="3231749454"/>
                    </a:ext>
                  </a:extLst>
                </a:gridCol>
              </a:tblGrid>
              <a:tr h="0">
                <a:tc>
                  <a:txBody>
                    <a:bodyPr/>
                    <a:lstStyle/>
                    <a:p>
                      <a:pPr algn="l" fontAlgn="b"/>
                      <a:r>
                        <a:rPr lang="en-US" sz="1400" u="none" strike="noStrike" dirty="0">
                          <a:effectLst/>
                        </a:rPr>
                        <a:t>Design Variable</a:t>
                      </a:r>
                      <a:endParaRPr lang="en-US" sz="1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Bounds</a:t>
                      </a:r>
                      <a:endParaRPr lang="en-US" sz="1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400" u="none" strike="noStrike" dirty="0">
                          <a:effectLst/>
                        </a:rPr>
                        <a:t>Design Variable</a:t>
                      </a:r>
                      <a:endParaRPr lang="en-US" sz="1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400" u="none" strike="noStrike" dirty="0">
                          <a:effectLst/>
                        </a:rPr>
                        <a:t>Bounds</a:t>
                      </a:r>
                      <a:endParaRPr lang="en-US" sz="14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3935853"/>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section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0.1--50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Main col buoyancy tank height</a:t>
                      </a:r>
                    </a:p>
                  </a:txBody>
                  <a:tcPr marL="0" marR="0" marT="0" marB="0" anchor="b"/>
                </a:tc>
                <a:tc>
                  <a:txBody>
                    <a:bodyPr/>
                    <a:lstStyle/>
                    <a:p>
                      <a:pPr algn="l" fontAlgn="b"/>
                      <a:r>
                        <a:rPr lang="en-US" sz="1200" b="0" i="0" u="none" strike="noStrike">
                          <a:solidFill>
                            <a:srgbClr val="000000"/>
                          </a:solidFill>
                          <a:effectLst/>
                          <a:latin typeface="Calibri" panose="020F0502020204030204" pitchFamily="34" charset="0"/>
                        </a:rPr>
                        <a:t>0--20 m</a:t>
                      </a:r>
                    </a:p>
                  </a:txBody>
                  <a:tcPr marL="0" marR="0" marT="0" marB="0" anchor="b"/>
                </a:tc>
                <a:extLst>
                  <a:ext uri="{0D108BD9-81ED-4DB2-BD59-A6C34878D82A}">
                    <a16:rowId xmlns:a16="http://schemas.microsoft.com/office/drawing/2014/main" val="832202034"/>
                  </a:ext>
                </a:extLst>
              </a:tr>
              <a:tr h="0">
                <a:tc>
                  <a:txBody>
                    <a:bodyPr/>
                    <a:lstStyle/>
                    <a:p>
                      <a:pPr algn="l" fontAlgn="b"/>
                      <a:r>
                        <a:rPr lang="en-US" sz="1200" b="0" i="0" u="none" strike="noStrike" dirty="0">
                          <a:solidFill>
                            <a:srgbClr val="000000"/>
                          </a:solidFill>
                          <a:effectLst/>
                          <a:latin typeface="Calibri" panose="020F0502020204030204" pitchFamily="34" charset="0"/>
                        </a:rPr>
                        <a:t> Main col outer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2.1--40 m</a:t>
                      </a:r>
                    </a:p>
                  </a:txBody>
                  <a:tcPr marL="0" marR="0" marT="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Main col buoyancy tank location (fraction)</a:t>
                      </a:r>
                    </a:p>
                  </a:txBody>
                  <a:tcPr marL="0" marR="0" marT="0" marB="0" anchor="b"/>
                </a:tc>
                <a:tc>
                  <a:txBody>
                    <a:bodyPr/>
                    <a:lstStyle/>
                    <a:p>
                      <a:pPr algn="l" fontAlgn="b"/>
                      <a:r>
                        <a:rPr lang="en-US" sz="1200" b="0" i="0" u="none" strike="noStrike">
                          <a:solidFill>
                            <a:srgbClr val="000000"/>
                          </a:solidFill>
                          <a:effectLst/>
                          <a:latin typeface="Calibri" panose="020F0502020204030204" pitchFamily="34" charset="0"/>
                        </a:rPr>
                        <a:t>0--1</a:t>
                      </a:r>
                    </a:p>
                  </a:txBody>
                  <a:tcPr marL="0" marR="0" marT="0" marB="0" anchor="b"/>
                </a:tc>
                <a:extLst>
                  <a:ext uri="{0D108BD9-81ED-4DB2-BD59-A6C34878D82A}">
                    <a16:rowId xmlns:a16="http://schemas.microsoft.com/office/drawing/2014/main" val="4131397227"/>
                  </a:ext>
                </a:extLst>
              </a:tr>
              <a:tr h="0">
                <a:tc>
                  <a:txBody>
                    <a:bodyPr/>
                    <a:lstStyle/>
                    <a:p>
                      <a:pPr algn="l" fontAlgn="b"/>
                      <a:r>
                        <a:rPr lang="en-US" sz="1200" b="0" i="0" u="none" strike="noStrike" dirty="0">
                          <a:solidFill>
                            <a:srgbClr val="000000"/>
                          </a:solidFill>
                          <a:effectLst/>
                          <a:latin typeface="Calibri" panose="020F0502020204030204" pitchFamily="34" charset="0"/>
                        </a:rPr>
                        <a:t> Main col wall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Fairlead (fraction)</a:t>
                      </a:r>
                    </a:p>
                  </a:txBody>
                  <a:tcPr marL="0" marR="0" marT="0" marB="0" anchor="b"/>
                </a:tc>
                <a:tc>
                  <a:txBody>
                    <a:bodyPr/>
                    <a:lstStyle/>
                    <a:p>
                      <a:pPr algn="l" fontAlgn="b"/>
                      <a:r>
                        <a:rPr lang="en-US" sz="1200" b="0" i="0" u="none" strike="noStrike">
                          <a:solidFill>
                            <a:srgbClr val="000000"/>
                          </a:solidFill>
                          <a:effectLst/>
                          <a:latin typeface="Calibri" panose="020F0502020204030204" pitchFamily="34" charset="0"/>
                        </a:rPr>
                        <a:t>0--1</a:t>
                      </a:r>
                    </a:p>
                  </a:txBody>
                  <a:tcPr marL="0" marR="0" marT="0" marB="0" anchor="b"/>
                </a:tc>
                <a:extLst>
                  <a:ext uri="{0D108BD9-81ED-4DB2-BD59-A6C34878D82A}">
                    <a16:rowId xmlns:a16="http://schemas.microsoft.com/office/drawing/2014/main" val="1185827970"/>
                  </a:ext>
                </a:extLst>
              </a:tr>
              <a:tr h="0">
                <a:tc>
                  <a:txBody>
                    <a:bodyPr/>
                    <a:lstStyle/>
                    <a:p>
                      <a:pPr algn="l" fontAlgn="b"/>
                      <a:r>
                        <a:rPr lang="en-US" sz="1200" b="0" i="0" u="none" strike="noStrike" dirty="0">
                          <a:solidFill>
                            <a:srgbClr val="000000"/>
                          </a:solidFill>
                          <a:effectLst/>
                          <a:latin typeface="Calibri" panose="020F0502020204030204" pitchFamily="34" charset="0"/>
                        </a:rPr>
                        <a:t> Main col freeboard</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0--50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Fairlead offset from col (TLP only)</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5--30 m</a:t>
                      </a:r>
                    </a:p>
                  </a:txBody>
                  <a:tcPr marL="0" marR="0" marT="0" marB="0" anchor="b"/>
                </a:tc>
                <a:extLst>
                  <a:ext uri="{0D108BD9-81ED-4DB2-BD59-A6C34878D82A}">
                    <a16:rowId xmlns:a16="http://schemas.microsoft.com/office/drawing/2014/main" val="1370063948"/>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web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0.01--1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Fairlead pontoon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0.1--10 m</a:t>
                      </a:r>
                    </a:p>
                  </a:txBody>
                  <a:tcPr marL="0" marR="0" marT="0" marB="0" anchor="b"/>
                </a:tc>
                <a:extLst>
                  <a:ext uri="{0D108BD9-81ED-4DB2-BD59-A6C34878D82A}">
                    <a16:rowId xmlns:a16="http://schemas.microsoft.com/office/drawing/2014/main" val="1488631524"/>
                  </a:ext>
                </a:extLst>
              </a:tr>
              <a:tr h="0">
                <a:tc>
                  <a:txBody>
                    <a:bodyPr/>
                    <a:lstStyle/>
                    <a:p>
                      <a:pPr algn="l" fontAlgn="b"/>
                      <a:r>
                        <a:rPr lang="en-US" sz="1200" b="0" i="0" u="none" strike="noStrike">
                          <a:solidFill>
                            <a:srgbClr val="000000"/>
                          </a:solidFill>
                          <a:effectLst/>
                          <a:latin typeface="Calibri" panose="020F0502020204030204" pitchFamily="34" charset="0"/>
                        </a:rPr>
                        <a:t> Main col stiffener web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Fairlead pontoon wall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0.001--1 m</a:t>
                      </a:r>
                    </a:p>
                  </a:txBody>
                  <a:tcPr marL="0" marR="0" marT="0" marB="0" anchor="b"/>
                </a:tc>
                <a:extLst>
                  <a:ext uri="{0D108BD9-81ED-4DB2-BD59-A6C34878D82A}">
                    <a16:rowId xmlns:a16="http://schemas.microsoft.com/office/drawing/2014/main" val="2216353786"/>
                  </a:ext>
                </a:extLst>
              </a:tr>
              <a:tr h="0">
                <a:tc>
                  <a:txBody>
                    <a:bodyPr/>
                    <a:lstStyle/>
                    <a:p>
                      <a:pPr algn="l" fontAlgn="b"/>
                      <a:r>
                        <a:rPr lang="en-US" sz="1200" b="0" i="0" u="none" strike="noStrike">
                          <a:solidFill>
                            <a:srgbClr val="000000"/>
                          </a:solidFill>
                          <a:effectLst/>
                          <a:latin typeface="Calibri" panose="020F0502020204030204" pitchFamily="34" charset="0"/>
                        </a:rPr>
                        <a:t> Main col stiffener flange width</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0.01--5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Number of mooring connections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3--5</a:t>
                      </a:r>
                    </a:p>
                  </a:txBody>
                  <a:tcPr marL="0" marR="0" marT="0" marB="0" anchor="b"/>
                </a:tc>
                <a:extLst>
                  <a:ext uri="{0D108BD9-81ED-4DB2-BD59-A6C34878D82A}">
                    <a16:rowId xmlns:a16="http://schemas.microsoft.com/office/drawing/2014/main" val="2635765426"/>
                  </a:ext>
                </a:extLst>
              </a:tr>
              <a:tr h="0">
                <a:tc>
                  <a:txBody>
                    <a:bodyPr/>
                    <a:lstStyle/>
                    <a:p>
                      <a:pPr algn="l" fontAlgn="b"/>
                      <a:r>
                        <a:rPr lang="en-US" sz="1200" b="0" i="0" u="none" strike="noStrike">
                          <a:solidFill>
                            <a:srgbClr val="000000"/>
                          </a:solidFill>
                          <a:effectLst/>
                          <a:latin typeface="Calibri" panose="020F0502020204030204" pitchFamily="34" charset="0"/>
                        </a:rPr>
                        <a:t> Main col stiffener flange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Mooring lines per connection</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1--3</a:t>
                      </a:r>
                    </a:p>
                  </a:txBody>
                  <a:tcPr marL="0" marR="0" marT="0" marB="0" anchor="b"/>
                </a:tc>
                <a:extLst>
                  <a:ext uri="{0D108BD9-81ED-4DB2-BD59-A6C34878D82A}">
                    <a16:rowId xmlns:a16="http://schemas.microsoft.com/office/drawing/2014/main" val="634483458"/>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spacing</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0.1--100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Mooring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0.05--2 m</a:t>
                      </a:r>
                    </a:p>
                  </a:txBody>
                  <a:tcPr marL="0" marR="0" marT="0" marB="0" anchor="b"/>
                </a:tc>
                <a:extLst>
                  <a:ext uri="{0D108BD9-81ED-4DB2-BD59-A6C34878D82A}">
                    <a16:rowId xmlns:a16="http://schemas.microsoft.com/office/drawing/2014/main" val="2669565201"/>
                  </a:ext>
                </a:extLst>
              </a:tr>
              <a:tr h="0">
                <a:tc>
                  <a:txBody>
                    <a:bodyPr/>
                    <a:lstStyle/>
                    <a:p>
                      <a:pPr algn="l" fontAlgn="b"/>
                      <a:r>
                        <a:rPr lang="en-US" sz="1200" b="0" i="0" u="none" strike="noStrike" dirty="0">
                          <a:solidFill>
                            <a:srgbClr val="000000"/>
                          </a:solidFill>
                          <a:effectLst/>
                          <a:latin typeface="Calibri" panose="020F0502020204030204" pitchFamily="34" charset="0"/>
                        </a:rPr>
                        <a:t> Main col permanent ballast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0.1--50 m</a:t>
                      </a:r>
                    </a:p>
                  </a:txBody>
                  <a:tcPr marL="0" marR="0" marT="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Mooring line length</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0--3000 m (TLP 10-300)</a:t>
                      </a:r>
                    </a:p>
                  </a:txBody>
                  <a:tcPr marL="0" marR="0" marT="0" marB="0" anchor="b"/>
                </a:tc>
                <a:extLst>
                  <a:ext uri="{0D108BD9-81ED-4DB2-BD59-A6C34878D82A}">
                    <a16:rowId xmlns:a16="http://schemas.microsoft.com/office/drawing/2014/main" val="3415319763"/>
                  </a:ext>
                </a:extLst>
              </a:tr>
              <a:tr h="0">
                <a:tc>
                  <a:txBody>
                    <a:bodyPr/>
                    <a:lstStyle/>
                    <a:p>
                      <a:pPr algn="l" fontAlgn="b"/>
                      <a:r>
                        <a:rPr lang="en-US" sz="1200" b="0" i="0" u="none" strike="noStrike">
                          <a:solidFill>
                            <a:srgbClr val="000000"/>
                          </a:solidFill>
                          <a:effectLst/>
                          <a:latin typeface="Calibri" panose="020F0502020204030204" pitchFamily="34" charset="0"/>
                        </a:rPr>
                        <a:t> Main col buoyancy tank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0--50 m</a:t>
                      </a:r>
                    </a:p>
                  </a:txBody>
                  <a:tcPr marL="0" marR="0" marT="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Anchor distance</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0--5000 m TLP (20-100)</a:t>
                      </a:r>
                    </a:p>
                  </a:txBody>
                  <a:tcPr marL="0" marR="0" marT="0" marB="0" anchor="b"/>
                </a:tc>
                <a:extLst>
                  <a:ext uri="{0D108BD9-81ED-4DB2-BD59-A6C34878D82A}">
                    <a16:rowId xmlns:a16="http://schemas.microsoft.com/office/drawing/2014/main" val="2962045048"/>
                  </a:ext>
                </a:extLst>
              </a:tr>
              <a:tr h="0">
                <a:tc>
                  <a:txBody>
                    <a:bodyPr/>
                    <a:lstStyle/>
                    <a:p>
                      <a:pPr algn="l" fontAlgn="b"/>
                      <a:r>
                        <a:rPr lang="en-US" sz="1200" b="0" i="0" u="none" strike="noStrike">
                          <a:solidFill>
                            <a:srgbClr val="000000"/>
                          </a:solidFill>
                          <a:effectLst/>
                          <a:latin typeface="Calibri" panose="020F0502020204030204" pitchFamily="34" charset="0"/>
                        </a:rPr>
                        <a:t> Main col section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0.1--50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Main col buoyancy tank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0--20 m</a:t>
                      </a:r>
                    </a:p>
                  </a:txBody>
                  <a:tcPr marL="0" marR="0" marT="0" marB="0" anchor="b"/>
                </a:tc>
                <a:extLst>
                  <a:ext uri="{0D108BD9-81ED-4DB2-BD59-A6C34878D82A}">
                    <a16:rowId xmlns:a16="http://schemas.microsoft.com/office/drawing/2014/main" val="3471198698"/>
                  </a:ext>
                </a:extLst>
              </a:tr>
              <a:tr h="0">
                <a:tc>
                  <a:txBody>
                    <a:bodyPr/>
                    <a:lstStyle/>
                    <a:p>
                      <a:pPr algn="l" fontAlgn="b"/>
                      <a:r>
                        <a:rPr lang="en-US" sz="1200" b="0" i="0" u="none" strike="noStrike" dirty="0">
                          <a:solidFill>
                            <a:srgbClr val="000000"/>
                          </a:solidFill>
                          <a:effectLst/>
                          <a:latin typeface="Calibri" panose="020F0502020204030204" pitchFamily="34" charset="0"/>
                        </a:rPr>
                        <a:t> Main col outer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2.1--40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Main col buoyancy tank location (fraction)</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a:t>
                      </a:r>
                    </a:p>
                  </a:txBody>
                  <a:tcPr marL="0" marR="0" marT="0" marB="0" anchor="b"/>
                </a:tc>
                <a:extLst>
                  <a:ext uri="{0D108BD9-81ED-4DB2-BD59-A6C34878D82A}">
                    <a16:rowId xmlns:a16="http://schemas.microsoft.com/office/drawing/2014/main" val="2281811720"/>
                  </a:ext>
                </a:extLst>
              </a:tr>
              <a:tr h="0">
                <a:tc>
                  <a:txBody>
                    <a:bodyPr/>
                    <a:lstStyle/>
                    <a:p>
                      <a:pPr algn="l" fontAlgn="b"/>
                      <a:r>
                        <a:rPr lang="en-US" sz="1200" b="0" i="0" u="none" strike="noStrike" dirty="0">
                          <a:solidFill>
                            <a:srgbClr val="000000"/>
                          </a:solidFill>
                          <a:effectLst/>
                          <a:latin typeface="Calibri" panose="020F0502020204030204" pitchFamily="34" charset="0"/>
                        </a:rPr>
                        <a:t> Main col wall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Fairlead (fraction)</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a:t>
                      </a:r>
                    </a:p>
                  </a:txBody>
                  <a:tcPr marL="0" marR="0" marT="0" marB="0" anchor="b"/>
                </a:tc>
                <a:extLst>
                  <a:ext uri="{0D108BD9-81ED-4DB2-BD59-A6C34878D82A}">
                    <a16:rowId xmlns:a16="http://schemas.microsoft.com/office/drawing/2014/main" val="2918844892"/>
                  </a:ext>
                </a:extLst>
              </a:tr>
              <a:tr h="0">
                <a:tc>
                  <a:txBody>
                    <a:bodyPr/>
                    <a:lstStyle/>
                    <a:p>
                      <a:pPr algn="l" fontAlgn="b"/>
                      <a:r>
                        <a:rPr lang="en-US" sz="1200" b="0" i="0" u="none" strike="noStrike" dirty="0">
                          <a:solidFill>
                            <a:srgbClr val="000000"/>
                          </a:solidFill>
                          <a:effectLst/>
                          <a:latin typeface="Calibri" panose="020F0502020204030204" pitchFamily="34" charset="0"/>
                        </a:rPr>
                        <a:t> Main col freeboard</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0--50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Fairlead offset from col (TLP only)</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5--30 m</a:t>
                      </a:r>
                    </a:p>
                  </a:txBody>
                  <a:tcPr marL="0" marR="0" marT="0" marB="0" anchor="b"/>
                </a:tc>
                <a:extLst>
                  <a:ext uri="{0D108BD9-81ED-4DB2-BD59-A6C34878D82A}">
                    <a16:rowId xmlns:a16="http://schemas.microsoft.com/office/drawing/2014/main" val="2591543533"/>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web height</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0.01--1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a:solidFill>
                            <a:srgbClr val="000000"/>
                          </a:solidFill>
                          <a:effectLst/>
                          <a:latin typeface="Calibri" panose="020F0502020204030204" pitchFamily="34" charset="0"/>
                        </a:rPr>
                        <a:t> Fairlead pontoon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0.1--10 m</a:t>
                      </a:r>
                    </a:p>
                  </a:txBody>
                  <a:tcPr marL="0" marR="0" marT="0" marB="0" anchor="b"/>
                </a:tc>
                <a:extLst>
                  <a:ext uri="{0D108BD9-81ED-4DB2-BD59-A6C34878D82A}">
                    <a16:rowId xmlns:a16="http://schemas.microsoft.com/office/drawing/2014/main" val="3638747848"/>
                  </a:ext>
                </a:extLst>
              </a:tr>
              <a:tr h="182880">
                <a:tc>
                  <a:txBody>
                    <a:bodyPr/>
                    <a:lstStyle/>
                    <a:p>
                      <a:pPr algn="l" fontAlgn="b"/>
                      <a:r>
                        <a:rPr lang="en-US" sz="1200" b="0" i="0" u="none" strike="noStrike" dirty="0">
                          <a:solidFill>
                            <a:srgbClr val="000000"/>
                          </a:solidFill>
                          <a:effectLst/>
                          <a:latin typeface="Calibri" panose="020F0502020204030204" pitchFamily="34" charset="0"/>
                        </a:rPr>
                        <a:t> Main col stiffener web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Fairlead pontoon wall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0.001--1 m</a:t>
                      </a:r>
                    </a:p>
                  </a:txBody>
                  <a:tcPr marL="0" marR="0" marT="0" marB="0" anchor="b"/>
                </a:tc>
                <a:extLst>
                  <a:ext uri="{0D108BD9-81ED-4DB2-BD59-A6C34878D82A}">
                    <a16:rowId xmlns:a16="http://schemas.microsoft.com/office/drawing/2014/main" val="110920546"/>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flange width</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0.01--5 m</a:t>
                      </a:r>
                    </a:p>
                  </a:txBody>
                  <a:tcPr marL="0" marR="0" marT="0"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Number of mooring connections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3--5</a:t>
                      </a:r>
                    </a:p>
                  </a:txBody>
                  <a:tcPr marL="0" marR="0" marT="0" marB="0" anchor="b"/>
                </a:tc>
                <a:extLst>
                  <a:ext uri="{0D108BD9-81ED-4DB2-BD59-A6C34878D82A}">
                    <a16:rowId xmlns:a16="http://schemas.microsoft.com/office/drawing/2014/main" val="1086020452"/>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flange thickness</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0.001--0.5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Mooring lines per connection</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1--3</a:t>
                      </a:r>
                    </a:p>
                  </a:txBody>
                  <a:tcPr marL="0" marR="0" marT="0" marB="0" anchor="b"/>
                </a:tc>
                <a:extLst>
                  <a:ext uri="{0D108BD9-81ED-4DB2-BD59-A6C34878D82A}">
                    <a16:rowId xmlns:a16="http://schemas.microsoft.com/office/drawing/2014/main" val="3730874309"/>
                  </a:ext>
                </a:extLst>
              </a:tr>
              <a:tr h="0">
                <a:tc>
                  <a:txBody>
                    <a:bodyPr/>
                    <a:lstStyle/>
                    <a:p>
                      <a:pPr algn="l" fontAlgn="b"/>
                      <a:r>
                        <a:rPr lang="en-US" sz="1200" b="0" i="0" u="none" strike="noStrike" dirty="0">
                          <a:solidFill>
                            <a:srgbClr val="000000"/>
                          </a:solidFill>
                          <a:effectLst/>
                          <a:latin typeface="Calibri" panose="020F0502020204030204" pitchFamily="34" charset="0"/>
                        </a:rPr>
                        <a:t> Main col stiffener spacing</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0.1--100 m</a:t>
                      </a:r>
                    </a:p>
                  </a:txBody>
                  <a:tcPr marL="0" marR="0" marT="0" marB="0" anchor="b"/>
                </a:tc>
                <a:tc>
                  <a:txBody>
                    <a:bodyPr/>
                    <a:lstStyle/>
                    <a:p>
                      <a:endParaRPr lang="en-US" sz="1200" dirty="0"/>
                    </a:p>
                  </a:txBody>
                  <a:tcPr marL="0" marR="0" marT="0" marB="0" anchor="b">
                    <a:solidFill>
                      <a:schemeClr val="bg1">
                        <a:lumMod val="65000"/>
                      </a:schemeClr>
                    </a:solidFill>
                  </a:tcPr>
                </a:tc>
                <a:tc>
                  <a:txBody>
                    <a:bodyPr/>
                    <a:lstStyle/>
                    <a:p>
                      <a:pPr algn="l" fontAlgn="b"/>
                      <a:r>
                        <a:rPr lang="en-US" sz="1200" b="0" i="0" u="none" strike="noStrike" dirty="0">
                          <a:solidFill>
                            <a:srgbClr val="000000"/>
                          </a:solidFill>
                          <a:effectLst/>
                          <a:latin typeface="Calibri" panose="020F0502020204030204" pitchFamily="34" charset="0"/>
                        </a:rPr>
                        <a:t> Mooring diameter</a:t>
                      </a:r>
                    </a:p>
                  </a:txBody>
                  <a:tcPr marL="0" marR="0" marT="0" marB="0" anchor="b"/>
                </a:tc>
                <a:tc>
                  <a:txBody>
                    <a:bodyPr/>
                    <a:lstStyle/>
                    <a:p>
                      <a:pPr algn="l" fontAlgn="b"/>
                      <a:r>
                        <a:rPr lang="en-US" sz="1200" b="0" i="0" u="none" strike="noStrike" dirty="0">
                          <a:solidFill>
                            <a:srgbClr val="000000"/>
                          </a:solidFill>
                          <a:effectLst/>
                          <a:latin typeface="Calibri" panose="020F0502020204030204" pitchFamily="34" charset="0"/>
                        </a:rPr>
                        <a:t>0.05--2 m</a:t>
                      </a:r>
                    </a:p>
                  </a:txBody>
                  <a:tcPr marL="0" marR="0" marT="0" marB="0" anchor="b"/>
                </a:tc>
                <a:extLst>
                  <a:ext uri="{0D108BD9-81ED-4DB2-BD59-A6C34878D82A}">
                    <a16:rowId xmlns:a16="http://schemas.microsoft.com/office/drawing/2014/main" val="1532106351"/>
                  </a:ext>
                </a:extLst>
              </a:tr>
            </a:tbl>
          </a:graphicData>
        </a:graphic>
      </p:graphicFrame>
    </p:spTree>
    <p:extLst>
      <p:ext uri="{BB962C8B-B14F-4D97-AF65-F5344CB8AC3E}">
        <p14:creationId xmlns:p14="http://schemas.microsoft.com/office/powerpoint/2010/main" val="4079452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48AA-C17C-DD42-9F7F-2731F59B1771}"/>
              </a:ext>
            </a:extLst>
          </p:cNvPr>
          <p:cNvSpPr>
            <a:spLocks noGrp="1"/>
          </p:cNvSpPr>
          <p:nvPr>
            <p:ph type="title"/>
          </p:nvPr>
        </p:nvSpPr>
        <p:spPr/>
        <p:txBody>
          <a:bodyPr>
            <a:normAutofit fontScale="90000"/>
          </a:bodyPr>
          <a:lstStyle/>
          <a:p>
            <a:r>
              <a:rPr lang="en-US" dirty="0"/>
              <a:t>Additional design variables for the semisubmersible only</a:t>
            </a:r>
          </a:p>
        </p:txBody>
      </p:sp>
      <p:graphicFrame>
        <p:nvGraphicFramePr>
          <p:cNvPr id="5" name="Table 4">
            <a:extLst>
              <a:ext uri="{FF2B5EF4-FFF2-40B4-BE49-F238E27FC236}">
                <a16:creationId xmlns:a16="http://schemas.microsoft.com/office/drawing/2014/main" id="{5C808BD6-5FA5-B441-9B6E-07A24574C3DB}"/>
              </a:ext>
            </a:extLst>
          </p:cNvPr>
          <p:cNvGraphicFramePr>
            <a:graphicFrameLocks noGrp="1"/>
          </p:cNvGraphicFramePr>
          <p:nvPr/>
        </p:nvGraphicFramePr>
        <p:xfrm>
          <a:off x="661851" y="891442"/>
          <a:ext cx="7637417" cy="4070985"/>
        </p:xfrm>
        <a:graphic>
          <a:graphicData uri="http://schemas.openxmlformats.org/drawingml/2006/table">
            <a:tbl>
              <a:tblPr firstRow="1" bandRow="1">
                <a:tableStyleId>{ED083AE6-46FA-4A59-8FB0-9F97EB10719F}</a:tableStyleId>
              </a:tblPr>
              <a:tblGrid>
                <a:gridCol w="2377440">
                  <a:extLst>
                    <a:ext uri="{9D8B030D-6E8A-4147-A177-3AD203B41FA5}">
                      <a16:colId xmlns:a16="http://schemas.microsoft.com/office/drawing/2014/main" val="1685204107"/>
                    </a:ext>
                  </a:extLst>
                </a:gridCol>
                <a:gridCol w="914400">
                  <a:extLst>
                    <a:ext uri="{9D8B030D-6E8A-4147-A177-3AD203B41FA5}">
                      <a16:colId xmlns:a16="http://schemas.microsoft.com/office/drawing/2014/main" val="3419355691"/>
                    </a:ext>
                  </a:extLst>
                </a:gridCol>
                <a:gridCol w="870857">
                  <a:extLst>
                    <a:ext uri="{9D8B030D-6E8A-4147-A177-3AD203B41FA5}">
                      <a16:colId xmlns:a16="http://schemas.microsoft.com/office/drawing/2014/main" val="1380407743"/>
                    </a:ext>
                  </a:extLst>
                </a:gridCol>
                <a:gridCol w="2743200">
                  <a:extLst>
                    <a:ext uri="{9D8B030D-6E8A-4147-A177-3AD203B41FA5}">
                      <a16:colId xmlns:a16="http://schemas.microsoft.com/office/drawing/2014/main" val="3598845776"/>
                    </a:ext>
                  </a:extLst>
                </a:gridCol>
                <a:gridCol w="731520">
                  <a:extLst>
                    <a:ext uri="{9D8B030D-6E8A-4147-A177-3AD203B41FA5}">
                      <a16:colId xmlns:a16="http://schemas.microsoft.com/office/drawing/2014/main" val="3231749454"/>
                    </a:ext>
                  </a:extLst>
                </a:gridCol>
              </a:tblGrid>
              <a:tr h="171682">
                <a:tc>
                  <a:txBody>
                    <a:bodyPr/>
                    <a:lstStyle/>
                    <a:p>
                      <a:pPr algn="l" fontAlgn="b"/>
                      <a:r>
                        <a:rPr lang="en-US" sz="1400" u="none" strike="noStrike" dirty="0">
                          <a:effectLst/>
                        </a:rPr>
                        <a:t>Design Variable</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Bounds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400" u="none" strike="noStrike" dirty="0">
                          <a:effectLst/>
                        </a:rPr>
                        <a:t>Design Variable</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Bounds</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35853"/>
                  </a:ext>
                </a:extLst>
              </a:tr>
              <a:tr h="171682">
                <a:tc>
                  <a:txBody>
                    <a:bodyPr/>
                    <a:lstStyle/>
                    <a:p>
                      <a:pPr algn="l" fontAlgn="b"/>
                      <a:r>
                        <a:rPr lang="en-US" sz="1200" u="none" strike="noStrike">
                          <a:effectLst/>
                        </a:rPr>
                        <a:t> Number of offset cols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Offset col buoyancy tank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0--20 m</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202034"/>
                  </a:ext>
                </a:extLst>
              </a:tr>
              <a:tr h="171682">
                <a:tc>
                  <a:txBody>
                    <a:bodyPr/>
                    <a:lstStyle/>
                    <a:p>
                      <a:pPr algn="l" fontAlgn="b"/>
                      <a:r>
                        <a:rPr lang="en-US" sz="1200" u="none" strike="noStrike" dirty="0">
                          <a:effectLst/>
                        </a:rPr>
                        <a:t> Radius to offset col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5--100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Offset col buoyancy tank location (fraction)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1397227"/>
                  </a:ext>
                </a:extLst>
              </a:tr>
              <a:tr h="171682">
                <a:tc>
                  <a:txBody>
                    <a:bodyPr/>
                    <a:lstStyle/>
                    <a:p>
                      <a:pPr algn="l" fontAlgn="b"/>
                      <a:r>
                        <a:rPr lang="en-US" sz="1200" u="none" strike="noStrike">
                          <a:effectLst/>
                        </a:rPr>
                        <a:t> Offset col section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0.1--50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Pontoon outer diameter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0.1--10 m</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5827970"/>
                  </a:ext>
                </a:extLst>
              </a:tr>
              <a:tr h="171682">
                <a:tc>
                  <a:txBody>
                    <a:bodyPr/>
                    <a:lstStyle/>
                    <a:p>
                      <a:pPr algn="l" fontAlgn="b"/>
                      <a:r>
                        <a:rPr lang="en-US" sz="1200" u="none" strike="noStrike">
                          <a:effectLst/>
                        </a:rPr>
                        <a:t> Offset col outer diameter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1.1--40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dirty="0">
                          <a:effectLst/>
                        </a:rPr>
                        <a:t> Pontoon wall thickness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0.01--1 m</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0063948"/>
                  </a:ext>
                </a:extLst>
              </a:tr>
              <a:tr h="171682">
                <a:tc>
                  <a:txBody>
                    <a:bodyPr/>
                    <a:lstStyle/>
                    <a:p>
                      <a:pPr algn="l" fontAlgn="b"/>
                      <a:r>
                        <a:rPr lang="en-US" sz="1200" u="none" strike="noStrike" dirty="0">
                          <a:effectLst/>
                        </a:rPr>
                        <a:t> Offset col wall thickness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0.001--0.5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Lower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8631524"/>
                  </a:ext>
                </a:extLst>
              </a:tr>
              <a:tr h="171682">
                <a:tc>
                  <a:txBody>
                    <a:bodyPr/>
                    <a:lstStyle/>
                    <a:p>
                      <a:pPr algn="l" fontAlgn="b"/>
                      <a:r>
                        <a:rPr lang="en-US" sz="1200" u="none" strike="noStrike">
                          <a:effectLst/>
                        </a:rPr>
                        <a:t> Offset col freeboard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2--15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Upper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353786"/>
                  </a:ext>
                </a:extLst>
              </a:tr>
              <a:tr h="171682">
                <a:tc>
                  <a:txBody>
                    <a:bodyPr/>
                    <a:lstStyle/>
                    <a:p>
                      <a:pPr algn="l" fontAlgn="b"/>
                      <a:r>
                        <a:rPr lang="en-US" sz="1200" u="none" strike="noStrike">
                          <a:effectLst/>
                        </a:rPr>
                        <a:t> Offset col stiffener web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0.01--1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Cross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5765426"/>
                  </a:ext>
                </a:extLst>
              </a:tr>
              <a:tr h="171682">
                <a:tc>
                  <a:txBody>
                    <a:bodyPr/>
                    <a:lstStyle/>
                    <a:p>
                      <a:pPr algn="l" fontAlgn="b"/>
                      <a:r>
                        <a:rPr lang="en-US" sz="1200" u="none" strike="noStrike">
                          <a:effectLst/>
                        </a:rPr>
                        <a:t> Offset col stiffener web thickness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0.001--0.5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Lower offset ring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483458"/>
                  </a:ext>
                </a:extLst>
              </a:tr>
              <a:tr h="171682">
                <a:tc>
                  <a:txBody>
                    <a:bodyPr/>
                    <a:lstStyle/>
                    <a:p>
                      <a:pPr algn="l" fontAlgn="b"/>
                      <a:r>
                        <a:rPr lang="en-US" sz="1200" u="none" strike="noStrike">
                          <a:effectLst/>
                        </a:rPr>
                        <a:t> Offset col stiffener flange width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0.01--5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Upper offset ring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9565201"/>
                  </a:ext>
                </a:extLst>
              </a:tr>
              <a:tr h="171682">
                <a:tc>
                  <a:txBody>
                    <a:bodyPr/>
                    <a:lstStyle/>
                    <a:p>
                      <a:pPr algn="l" fontAlgn="b"/>
                      <a:r>
                        <a:rPr lang="en-US" sz="1200" u="none" strike="noStrike">
                          <a:effectLst/>
                        </a:rPr>
                        <a:t> Offset col stiffener flange thickness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0.001--0.5 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Outer V-pontoons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5319763"/>
                  </a:ext>
                </a:extLst>
              </a:tr>
              <a:tr h="171682">
                <a:tc>
                  <a:txBody>
                    <a:bodyPr/>
                    <a:lstStyle/>
                    <a:p>
                      <a:pPr algn="l" fontAlgn="b"/>
                      <a:r>
                        <a:rPr lang="en-US" sz="1200" u="none" strike="noStrike">
                          <a:effectLst/>
                        </a:rPr>
                        <a:t> Offset col stiffener spacing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0.01--100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Main col pontoon attach lower (fraction)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2045048"/>
                  </a:ext>
                </a:extLst>
              </a:tr>
              <a:tr h="171682">
                <a:tc>
                  <a:txBody>
                    <a:bodyPr/>
                    <a:lstStyle/>
                    <a:p>
                      <a:pPr algn="l" fontAlgn="b"/>
                      <a:r>
                        <a:rPr lang="en-US" sz="1200" u="none" strike="noStrike">
                          <a:effectLst/>
                        </a:rPr>
                        <a:t> Offset col permanent ballast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0.1--50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Main col pontoon attach upper (fraction)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1198698"/>
                  </a:ext>
                </a:extLst>
              </a:tr>
              <a:tr h="171682">
                <a:tc>
                  <a:txBody>
                    <a:bodyPr/>
                    <a:lstStyle/>
                    <a:p>
                      <a:pPr algn="l" fontAlgn="b"/>
                      <a:r>
                        <a:rPr lang="en-US" sz="1200" u="none" strike="noStrike">
                          <a:effectLst/>
                        </a:rPr>
                        <a:t> Offset col buoyancy tank diameter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0--50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1811720"/>
                  </a:ext>
                </a:extLst>
              </a:tr>
              <a:tr h="171682">
                <a:tc>
                  <a:txBody>
                    <a:bodyPr/>
                    <a:lstStyle/>
                    <a:p>
                      <a:pPr algn="l" fontAlgn="b"/>
                      <a:r>
                        <a:rPr lang="en-US" sz="1200" u="none" strike="noStrike">
                          <a:effectLst/>
                        </a:rPr>
                        <a:t> Number of offset cols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3--5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Offset col buoyancy tank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0--20 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8844892"/>
                  </a:ext>
                </a:extLst>
              </a:tr>
              <a:tr h="171682">
                <a:tc>
                  <a:txBody>
                    <a:bodyPr/>
                    <a:lstStyle/>
                    <a:p>
                      <a:pPr algn="l" fontAlgn="b"/>
                      <a:r>
                        <a:rPr lang="en-US" sz="1200" u="none" strike="noStrike">
                          <a:effectLst/>
                        </a:rPr>
                        <a:t> Radius to offset col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5--100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Offset col buoyancy tank location (fraction)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1543533"/>
                  </a:ext>
                </a:extLst>
              </a:tr>
              <a:tr h="171682">
                <a:tc>
                  <a:txBody>
                    <a:bodyPr/>
                    <a:lstStyle/>
                    <a:p>
                      <a:pPr algn="l" fontAlgn="b"/>
                      <a:r>
                        <a:rPr lang="en-US" sz="1200" u="none" strike="noStrike">
                          <a:effectLst/>
                        </a:rPr>
                        <a:t> Offset col section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0.1--50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Pontoon outer diameter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0.1--10 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8747848"/>
                  </a:ext>
                </a:extLst>
              </a:tr>
              <a:tr h="171682">
                <a:tc>
                  <a:txBody>
                    <a:bodyPr/>
                    <a:lstStyle/>
                    <a:p>
                      <a:pPr algn="l" fontAlgn="b"/>
                      <a:r>
                        <a:rPr lang="en-US" sz="1200" u="none" strike="noStrike">
                          <a:effectLst/>
                        </a:rPr>
                        <a:t> Offset col outer diameter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1.1--40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Pontoon wall thickness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0.01--1 m</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920546"/>
                  </a:ext>
                </a:extLst>
              </a:tr>
              <a:tr h="171682">
                <a:tc>
                  <a:txBody>
                    <a:bodyPr/>
                    <a:lstStyle/>
                    <a:p>
                      <a:pPr algn="l" fontAlgn="b"/>
                      <a:r>
                        <a:rPr lang="en-US" sz="1200" u="none" strike="noStrike">
                          <a:effectLst/>
                        </a:rPr>
                        <a:t> Offset col wall thickness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0.001--0.5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Lower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6020452"/>
                  </a:ext>
                </a:extLst>
              </a:tr>
              <a:tr h="171682">
                <a:tc>
                  <a:txBody>
                    <a:bodyPr/>
                    <a:lstStyle/>
                    <a:p>
                      <a:pPr algn="l" fontAlgn="b"/>
                      <a:r>
                        <a:rPr lang="en-US" sz="1200" u="none" strike="noStrike">
                          <a:effectLst/>
                        </a:rPr>
                        <a:t> Offset col freeboard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2--15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Upper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874309"/>
                  </a:ext>
                </a:extLst>
              </a:tr>
              <a:tr h="171682">
                <a:tc>
                  <a:txBody>
                    <a:bodyPr/>
                    <a:lstStyle/>
                    <a:p>
                      <a:pPr algn="l" fontAlgn="b"/>
                      <a:r>
                        <a:rPr lang="en-US" sz="1200" u="none" strike="noStrike">
                          <a:effectLst/>
                        </a:rPr>
                        <a:t> Offset col stiffener web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0.01--1 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65000"/>
                      </a:schemeClr>
                    </a:solidFill>
                  </a:tcPr>
                </a:tc>
                <a:tc>
                  <a:txBody>
                    <a:bodyPr/>
                    <a:lstStyle/>
                    <a:p>
                      <a:pPr algn="l" fontAlgn="b"/>
                      <a:r>
                        <a:rPr lang="en-US" sz="1200" u="none" strike="noStrike">
                          <a:effectLst/>
                        </a:rPr>
                        <a:t> Cross main-offset pontoons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2106351"/>
                  </a:ext>
                </a:extLst>
              </a:tr>
            </a:tbl>
          </a:graphicData>
        </a:graphic>
      </p:graphicFrame>
    </p:spTree>
    <p:extLst>
      <p:ext uri="{BB962C8B-B14F-4D97-AF65-F5344CB8AC3E}">
        <p14:creationId xmlns:p14="http://schemas.microsoft.com/office/powerpoint/2010/main" val="181797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48AA-C17C-DD42-9F7F-2731F59B1771}"/>
              </a:ext>
            </a:extLst>
          </p:cNvPr>
          <p:cNvSpPr>
            <a:spLocks noGrp="1"/>
          </p:cNvSpPr>
          <p:nvPr>
            <p:ph type="title"/>
          </p:nvPr>
        </p:nvSpPr>
        <p:spPr/>
        <p:txBody>
          <a:bodyPr/>
          <a:lstStyle/>
          <a:p>
            <a:r>
              <a:rPr lang="en-US" dirty="0"/>
              <a:t>Constraints for Tower-Substructure optimization</a:t>
            </a:r>
          </a:p>
        </p:txBody>
      </p:sp>
      <p:graphicFrame>
        <p:nvGraphicFramePr>
          <p:cNvPr id="5" name="Table 4">
            <a:extLst>
              <a:ext uri="{FF2B5EF4-FFF2-40B4-BE49-F238E27FC236}">
                <a16:creationId xmlns:a16="http://schemas.microsoft.com/office/drawing/2014/main" id="{5C808BD6-5FA5-B441-9B6E-07A24574C3DB}"/>
              </a:ext>
            </a:extLst>
          </p:cNvPr>
          <p:cNvGraphicFramePr>
            <a:graphicFrameLocks noGrp="1"/>
          </p:cNvGraphicFramePr>
          <p:nvPr>
            <p:extLst>
              <p:ext uri="{D42A27DB-BD31-4B8C-83A1-F6EECF244321}">
                <p14:modId xmlns:p14="http://schemas.microsoft.com/office/powerpoint/2010/main" val="2690016073"/>
              </p:ext>
            </p:extLst>
          </p:nvPr>
        </p:nvGraphicFramePr>
        <p:xfrm>
          <a:off x="661851" y="891442"/>
          <a:ext cx="7820297" cy="4070985"/>
        </p:xfrm>
        <a:graphic>
          <a:graphicData uri="http://schemas.openxmlformats.org/drawingml/2006/table">
            <a:tbl>
              <a:tblPr firstRow="1" bandRow="1">
                <a:tableStyleId>{BDBED569-4797-4DF1-A0F4-6AAB3CD982D8}</a:tableStyleId>
              </a:tblPr>
              <a:tblGrid>
                <a:gridCol w="548640">
                  <a:extLst>
                    <a:ext uri="{9D8B030D-6E8A-4147-A177-3AD203B41FA5}">
                      <a16:colId xmlns:a16="http://schemas.microsoft.com/office/drawing/2014/main" val="1813642725"/>
                    </a:ext>
                  </a:extLst>
                </a:gridCol>
                <a:gridCol w="2468880">
                  <a:extLst>
                    <a:ext uri="{9D8B030D-6E8A-4147-A177-3AD203B41FA5}">
                      <a16:colId xmlns:a16="http://schemas.microsoft.com/office/drawing/2014/main" val="1685204107"/>
                    </a:ext>
                  </a:extLst>
                </a:gridCol>
                <a:gridCol w="548640">
                  <a:extLst>
                    <a:ext uri="{9D8B030D-6E8A-4147-A177-3AD203B41FA5}">
                      <a16:colId xmlns:a16="http://schemas.microsoft.com/office/drawing/2014/main" val="3419355691"/>
                    </a:ext>
                  </a:extLst>
                </a:gridCol>
                <a:gridCol w="870857">
                  <a:extLst>
                    <a:ext uri="{9D8B030D-6E8A-4147-A177-3AD203B41FA5}">
                      <a16:colId xmlns:a16="http://schemas.microsoft.com/office/drawing/2014/main" val="1380407743"/>
                    </a:ext>
                  </a:extLst>
                </a:gridCol>
                <a:gridCol w="548640">
                  <a:extLst>
                    <a:ext uri="{9D8B030D-6E8A-4147-A177-3AD203B41FA5}">
                      <a16:colId xmlns:a16="http://schemas.microsoft.com/office/drawing/2014/main" val="4264663383"/>
                    </a:ext>
                  </a:extLst>
                </a:gridCol>
                <a:gridCol w="2286000">
                  <a:extLst>
                    <a:ext uri="{9D8B030D-6E8A-4147-A177-3AD203B41FA5}">
                      <a16:colId xmlns:a16="http://schemas.microsoft.com/office/drawing/2014/main" val="3598845776"/>
                    </a:ext>
                  </a:extLst>
                </a:gridCol>
                <a:gridCol w="548640">
                  <a:extLst>
                    <a:ext uri="{9D8B030D-6E8A-4147-A177-3AD203B41FA5}">
                      <a16:colId xmlns:a16="http://schemas.microsoft.com/office/drawing/2014/main" val="3231749454"/>
                    </a:ext>
                  </a:extLst>
                </a:gridCol>
              </a:tblGrid>
              <a:tr h="171682">
                <a:tc>
                  <a:txBody>
                    <a:bodyPr/>
                    <a:lstStyle/>
                    <a:p>
                      <a:pPr algn="ctr" fontAlgn="b"/>
                      <a:r>
                        <a:rPr lang="en-US" sz="1400" u="none" strike="noStrike" dirty="0">
                          <a:effectLst/>
                        </a:rPr>
                        <a:t>Lower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Name</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Upper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400" u="none" strike="noStrike" dirty="0">
                          <a:effectLst/>
                        </a:rPr>
                        <a:t>Lower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Name</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Upper</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935853"/>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Tower / Main / Offset Columns</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Pontoons Only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2202034"/>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Eurocode global buckling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Eurocode stress limit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1397227"/>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Eurocode shell buckling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Tower Only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5827970"/>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Eurocode stress limit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Hub height error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0063948"/>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Manufacturability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Mooring</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8631524"/>
                  </a:ext>
                </a:extLst>
              </a:tr>
              <a:tr h="171682">
                <a:tc>
                  <a:txBody>
                    <a:bodyPr/>
                    <a:lstStyle/>
                    <a:p>
                      <a:pPr algn="ctr" fontAlgn="b"/>
                      <a:r>
                        <a:rPr lang="en-US" sz="1200" u="none" strike="noStrike">
                          <a:effectLst/>
                        </a:rPr>
                        <a:t>120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Weld-ability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Axial stress limit</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353786"/>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Main / Offset Columns Only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Line length limit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5765426"/>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Draft ratio</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Heel moment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483458"/>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API 2U general buckling- axial loads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Surge force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9565201"/>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API 2U local buckling- axial loads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Geometry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5319763"/>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API 2U general buckling- external loads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Main-offset spacing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2045048"/>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API 2U local buckling- external loads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Fairlead:draft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1198698"/>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Wave height:freeboard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Nacelle transition buffer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1811720"/>
                  </a:ext>
                </a:extLst>
              </a:tr>
              <a:tr h="171682">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Stiffener flange compactness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Tower transition buffer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8844892"/>
                  </a:ext>
                </a:extLst>
              </a:tr>
              <a:tr h="171682">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Stiffener web compactness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Stability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1543533"/>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Stiffener flange spacing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Metacentric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8747848"/>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Stiffener radius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Wave-Eigenmode boundary (upper)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920546"/>
                  </a:ext>
                </a:extLst>
              </a:tr>
              <a:tr h="171682">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Offset Columns Only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Wave-Eigenmode boundary (lower)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6020452"/>
                  </a:ext>
                </a:extLst>
              </a:tr>
              <a:tr h="171682">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Heel freeboard margin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ballast height limit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0874309"/>
                  </a:ext>
                </a:extLst>
              </a:tr>
              <a:tr h="171682">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Heel draft margin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solidFill>
                      <a:schemeClr val="bg1">
                        <a:lumMod val="50000"/>
                      </a:schemeClr>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ballast mass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2106351"/>
                  </a:ext>
                </a:extLst>
              </a:tr>
            </a:tbl>
          </a:graphicData>
        </a:graphic>
      </p:graphicFrame>
    </p:spTree>
    <p:extLst>
      <p:ext uri="{BB962C8B-B14F-4D97-AF65-F5344CB8AC3E}">
        <p14:creationId xmlns:p14="http://schemas.microsoft.com/office/powerpoint/2010/main" val="380457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13E139-D014-624B-897C-67CFA51F4901}"/>
              </a:ext>
            </a:extLst>
          </p:cNvPr>
          <p:cNvSpPr>
            <a:spLocks noGrp="1"/>
          </p:cNvSpPr>
          <p:nvPr>
            <p:ph type="title"/>
          </p:nvPr>
        </p:nvSpPr>
        <p:spPr/>
        <p:txBody>
          <a:bodyPr/>
          <a:lstStyle/>
          <a:p>
            <a:r>
              <a:rPr lang="en-US" dirty="0"/>
              <a:t>Baseline (optimized) designs</a:t>
            </a:r>
          </a:p>
        </p:txBody>
      </p:sp>
      <p:graphicFrame>
        <p:nvGraphicFramePr>
          <p:cNvPr id="5" name="Table 4">
            <a:extLst>
              <a:ext uri="{FF2B5EF4-FFF2-40B4-BE49-F238E27FC236}">
                <a16:creationId xmlns:a16="http://schemas.microsoft.com/office/drawing/2014/main" id="{9512EF47-F0A0-7B46-A14D-9F4A7CA85154}"/>
              </a:ext>
            </a:extLst>
          </p:cNvPr>
          <p:cNvGraphicFramePr>
            <a:graphicFrameLocks noGrp="1"/>
          </p:cNvGraphicFramePr>
          <p:nvPr/>
        </p:nvGraphicFramePr>
        <p:xfrm>
          <a:off x="397412" y="821102"/>
          <a:ext cx="8321040" cy="4248912"/>
        </p:xfrm>
        <a:graphic>
          <a:graphicData uri="http://schemas.openxmlformats.org/drawingml/2006/table">
            <a:tbl>
              <a:tblPr firstRow="1" bandRow="1">
                <a:tableStyleId>{BC89EF96-8CEA-46FF-86C4-4CE0E7609802}</a:tableStyleId>
              </a:tblPr>
              <a:tblGrid>
                <a:gridCol w="2834640">
                  <a:extLst>
                    <a:ext uri="{9D8B030D-6E8A-4147-A177-3AD203B41FA5}">
                      <a16:colId xmlns:a16="http://schemas.microsoft.com/office/drawing/2014/main" val="1813642725"/>
                    </a:ext>
                  </a:extLst>
                </a:gridCol>
                <a:gridCol w="914400">
                  <a:extLst>
                    <a:ext uri="{9D8B030D-6E8A-4147-A177-3AD203B41FA5}">
                      <a16:colId xmlns:a16="http://schemas.microsoft.com/office/drawing/2014/main" val="1685204107"/>
                    </a:ext>
                  </a:extLst>
                </a:gridCol>
                <a:gridCol w="914400">
                  <a:extLst>
                    <a:ext uri="{9D8B030D-6E8A-4147-A177-3AD203B41FA5}">
                      <a16:colId xmlns:a16="http://schemas.microsoft.com/office/drawing/2014/main" val="3419355691"/>
                    </a:ext>
                  </a:extLst>
                </a:gridCol>
                <a:gridCol w="914400">
                  <a:extLst>
                    <a:ext uri="{9D8B030D-6E8A-4147-A177-3AD203B41FA5}">
                      <a16:colId xmlns:a16="http://schemas.microsoft.com/office/drawing/2014/main" val="1380407743"/>
                    </a:ext>
                  </a:extLst>
                </a:gridCol>
                <a:gridCol w="914400">
                  <a:extLst>
                    <a:ext uri="{9D8B030D-6E8A-4147-A177-3AD203B41FA5}">
                      <a16:colId xmlns:a16="http://schemas.microsoft.com/office/drawing/2014/main" val="4264663383"/>
                    </a:ext>
                  </a:extLst>
                </a:gridCol>
                <a:gridCol w="914400">
                  <a:extLst>
                    <a:ext uri="{9D8B030D-6E8A-4147-A177-3AD203B41FA5}">
                      <a16:colId xmlns:a16="http://schemas.microsoft.com/office/drawing/2014/main" val="3598845776"/>
                    </a:ext>
                  </a:extLst>
                </a:gridCol>
                <a:gridCol w="914400">
                  <a:extLst>
                    <a:ext uri="{9D8B030D-6E8A-4147-A177-3AD203B41FA5}">
                      <a16:colId xmlns:a16="http://schemas.microsoft.com/office/drawing/2014/main" val="3231749454"/>
                    </a:ext>
                  </a:extLst>
                </a:gridCol>
              </a:tblGrid>
              <a:tr h="171682">
                <a:tc>
                  <a:txBody>
                    <a:bodyPr/>
                    <a:lstStyle/>
                    <a:p>
                      <a:pPr algn="l" fontAlgn="b"/>
                      <a:r>
                        <a:rPr lang="en-US" sz="1400" u="none" strike="noStrike" dirty="0">
                          <a:effectLst/>
                        </a:rPr>
                        <a:t>Substructure</a:t>
                      </a:r>
                      <a:endParaRPr lang="en-US" sz="1400" b="0" i="0" u="none" strike="noStrike" dirty="0">
                        <a:solidFill>
                          <a:srgbClr val="FFFF00"/>
                        </a:solidFill>
                        <a:effectLst/>
                        <a:latin typeface="Calibri" panose="020F0502020204030204" pitchFamily="34" charset="0"/>
                      </a:endParaRPr>
                    </a:p>
                  </a:txBody>
                  <a:tcPr marL="45720" marR="45720" marT="18288" marB="18288" anchor="b"/>
                </a:tc>
                <a:tc gridSpan="2">
                  <a:txBody>
                    <a:bodyPr/>
                    <a:lstStyle/>
                    <a:p>
                      <a:pPr algn="ctr" fontAlgn="b"/>
                      <a:r>
                        <a:rPr lang="en-US" sz="1400" u="none" strike="noStrike" dirty="0">
                          <a:effectLst/>
                        </a:rPr>
                        <a:t>Spar</a:t>
                      </a:r>
                      <a:endParaRPr lang="en-US" sz="1400" b="0" i="0" u="none" strike="noStrike" dirty="0">
                        <a:solidFill>
                          <a:srgbClr val="FFFF00"/>
                        </a:solidFill>
                        <a:effectLst/>
                        <a:latin typeface="Calibri" panose="020F0502020204030204" pitchFamily="34" charset="0"/>
                      </a:endParaRPr>
                    </a:p>
                  </a:txBody>
                  <a:tcPr marL="45720" marR="45720" marT="18288" marB="18288" anchor="b"/>
                </a:tc>
                <a:tc hMerge="1">
                  <a:txBody>
                    <a:bodyPr/>
                    <a:lstStyle/>
                    <a:p>
                      <a:pPr algn="ctr" fontAlgn="b"/>
                      <a:endParaRPr lang="en-US" sz="1400" b="0" i="0" u="none" strike="noStrike" dirty="0">
                        <a:solidFill>
                          <a:srgbClr val="FFFF00"/>
                        </a:solidFill>
                        <a:effectLst/>
                        <a:latin typeface="Calibri" panose="020F0502020204030204" pitchFamily="34" charset="0"/>
                      </a:endParaRPr>
                    </a:p>
                  </a:txBody>
                  <a:tcPr marL="45720" marR="45720" marT="18288" marB="18288" anchor="b"/>
                </a:tc>
                <a:tc gridSpan="2">
                  <a:txBody>
                    <a:bodyPr/>
                    <a:lstStyle/>
                    <a:p>
                      <a:pPr algn="ctr" fontAlgn="b"/>
                      <a:r>
                        <a:rPr lang="en-US" sz="1400" u="none" strike="noStrike" dirty="0">
                          <a:effectLst/>
                        </a:rPr>
                        <a:t>Semisubmersible</a:t>
                      </a:r>
                      <a:endParaRPr lang="en-US" sz="1400" b="0" i="0" u="none" strike="noStrike" dirty="0">
                        <a:solidFill>
                          <a:srgbClr val="FFFF00"/>
                        </a:solidFill>
                        <a:effectLst/>
                        <a:latin typeface="Calibri" panose="020F0502020204030204" pitchFamily="34" charset="0"/>
                      </a:endParaRPr>
                    </a:p>
                  </a:txBody>
                  <a:tcPr marL="45720" marR="45720" marT="18288" marB="18288" anchor="b"/>
                </a:tc>
                <a:tc hMerge="1">
                  <a:txBody>
                    <a:bodyPr/>
                    <a:lstStyle/>
                    <a:p>
                      <a:pPr algn="ctr" fontAlgn="b"/>
                      <a:endParaRPr lang="en-US" sz="1400" b="0" i="0" u="none" strike="noStrike" dirty="0">
                        <a:solidFill>
                          <a:srgbClr val="FFFF00"/>
                        </a:solidFill>
                        <a:effectLst/>
                        <a:latin typeface="Calibri" panose="020F0502020204030204" pitchFamily="34" charset="0"/>
                      </a:endParaRPr>
                    </a:p>
                  </a:txBody>
                  <a:tcPr marL="45720" marR="45720" marT="18288" marB="18288" anchor="b"/>
                </a:tc>
                <a:tc gridSpan="2">
                  <a:txBody>
                    <a:bodyPr/>
                    <a:lstStyle/>
                    <a:p>
                      <a:pPr algn="ctr" fontAlgn="b"/>
                      <a:r>
                        <a:rPr lang="en-US" sz="1400" u="none" strike="noStrike" dirty="0">
                          <a:effectLst/>
                        </a:rPr>
                        <a:t>TLP</a:t>
                      </a:r>
                      <a:endParaRPr lang="en-US" sz="1400" b="0" i="0" u="none" strike="noStrike" dirty="0">
                        <a:solidFill>
                          <a:srgbClr val="FFFF00"/>
                        </a:solidFill>
                        <a:effectLst/>
                        <a:latin typeface="Calibri" panose="020F0502020204030204" pitchFamily="34" charset="0"/>
                      </a:endParaRPr>
                    </a:p>
                  </a:txBody>
                  <a:tcPr marL="45720" marR="45720" marT="18288" marB="18288" anchor="b"/>
                </a:tc>
                <a:tc hMerge="1">
                  <a:txBody>
                    <a:bodyPr/>
                    <a:lstStyle/>
                    <a:p>
                      <a:pPr algn="ctr" fontAlgn="b"/>
                      <a:endParaRPr lang="en-US" sz="1400" b="0" i="0" u="none" strike="noStrike" dirty="0">
                        <a:solidFill>
                          <a:srgbClr val="FFFF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737905756"/>
                  </a:ext>
                </a:extLst>
              </a:tr>
              <a:tr h="171682">
                <a:tc>
                  <a:txBody>
                    <a:bodyPr/>
                    <a:lstStyle/>
                    <a:p>
                      <a:pPr algn="l" fontAlgn="b"/>
                      <a:r>
                        <a:rPr lang="en-US" sz="1400" b="1" u="none" strike="noStrike" dirty="0">
                          <a:effectLst/>
                        </a:rPr>
                        <a:t>Metric</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Mass</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Cost</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Mass</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Cost</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Mass</a:t>
                      </a:r>
                      <a:endParaRPr lang="en-US" sz="1400" b="1" i="0" u="none" strike="noStrike" dirty="0">
                        <a:solidFill>
                          <a:srgbClr val="FFFF00"/>
                        </a:solidFill>
                        <a:effectLst/>
                        <a:latin typeface="Calibri" panose="020F0502020204030204" pitchFamily="34" charset="0"/>
                      </a:endParaRPr>
                    </a:p>
                  </a:txBody>
                  <a:tcPr marL="45720" marR="45720" marT="18288" marB="18288" anchor="b"/>
                </a:tc>
                <a:tc>
                  <a:txBody>
                    <a:bodyPr/>
                    <a:lstStyle/>
                    <a:p>
                      <a:pPr algn="ctr" fontAlgn="b"/>
                      <a:r>
                        <a:rPr lang="en-US" sz="1400" b="1" u="none" strike="noStrike" dirty="0">
                          <a:effectLst/>
                        </a:rPr>
                        <a:t>Cost</a:t>
                      </a:r>
                      <a:endParaRPr lang="en-US" sz="1400" b="1" i="0" u="none" strike="noStrike" dirty="0">
                        <a:solidFill>
                          <a:srgbClr val="FFFF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93935853"/>
                  </a:ext>
                </a:extLst>
              </a:tr>
              <a:tr h="171682">
                <a:tc>
                  <a:txBody>
                    <a:bodyPr/>
                    <a:lstStyle/>
                    <a:p>
                      <a:pPr algn="l" fontAlgn="b"/>
                      <a:r>
                        <a:rPr lang="en-US" sz="1400" u="none" strike="noStrike" dirty="0">
                          <a:effectLst/>
                        </a:rPr>
                        <a:t>Substructure mass [1000t]</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5.1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13.7</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13.5</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832202034"/>
                  </a:ext>
                </a:extLst>
              </a:tr>
              <a:tr h="171682">
                <a:tc>
                  <a:txBody>
                    <a:bodyPr/>
                    <a:lstStyle/>
                    <a:p>
                      <a:pPr algn="l" fontAlgn="b"/>
                      <a:r>
                        <a:rPr lang="en-US" sz="1400" u="none" strike="noStrike" dirty="0">
                          <a:effectLst/>
                        </a:rPr>
                        <a:t>Substructure cost [M USD]</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10.8</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7.2</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34.7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34.5</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6.3</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4131397227"/>
                  </a:ext>
                </a:extLst>
              </a:tr>
              <a:tr h="171682">
                <a:tc>
                  <a:txBody>
                    <a:bodyPr/>
                    <a:lstStyle/>
                    <a:p>
                      <a:pPr algn="l" fontAlgn="b"/>
                      <a:r>
                        <a:rPr lang="fr" sz="1400" u="none" strike="noStrike" dirty="0">
                          <a:effectLst/>
                        </a:rPr>
                        <a:t>Substructure </a:t>
                      </a:r>
                      <a:r>
                        <a:rPr lang="fr" sz="1400" u="none" strike="noStrike" dirty="0" err="1">
                          <a:effectLst/>
                        </a:rPr>
                        <a:t>displacement</a:t>
                      </a:r>
                      <a:r>
                        <a:rPr lang="fr" sz="1400" u="none" strike="noStrike" dirty="0">
                          <a:effectLst/>
                        </a:rPr>
                        <a:t> [k$m^3$]</a:t>
                      </a:r>
                      <a:endParaRPr lang="fr"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9.1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5.3</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7.4</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7.2</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1185827970"/>
                  </a:ext>
                </a:extLst>
              </a:tr>
              <a:tr h="171682">
                <a:tc>
                  <a:txBody>
                    <a:bodyPr/>
                    <a:lstStyle/>
                    <a:p>
                      <a:pPr algn="l" fontAlgn="b"/>
                      <a:r>
                        <a:rPr lang="en-US" sz="1400" u="none" strike="noStrike">
                          <a:effectLst/>
                        </a:rPr>
                        <a:t>Substructure main ballast mass [t]</a:t>
                      </a:r>
                      <a:endParaRPr lang="en-US" sz="1400" b="1"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346.8</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3016.6</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49.7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38.9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8.9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8.7</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1370063948"/>
                  </a:ext>
                </a:extLst>
              </a:tr>
              <a:tr h="171682">
                <a:tc>
                  <a:txBody>
                    <a:bodyPr/>
                    <a:lstStyle/>
                    <a:p>
                      <a:pPr algn="l" fontAlgn="b"/>
                      <a:r>
                        <a:rPr lang="fr" sz="1400" u="none" strike="noStrike">
                          <a:effectLst/>
                        </a:rPr>
                        <a:t>Substructure main col mass [1000t]</a:t>
                      </a:r>
                      <a:endParaRPr lang="fr" sz="1400" b="1"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3.7</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0.8</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0.8</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0.6</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0.6</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1488631524"/>
                  </a:ext>
                </a:extLst>
              </a:tr>
              <a:tr h="171682">
                <a:tc>
                  <a:txBody>
                    <a:bodyPr/>
                    <a:lstStyle/>
                    <a:p>
                      <a:pPr algn="l" fontAlgn="b"/>
                      <a:r>
                        <a:rPr lang="en-US" sz="1400" u="none" strike="noStrike" dirty="0">
                          <a:effectLst/>
                        </a:rPr>
                        <a:t>Substructure offset col mass [1000t]</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216353786"/>
                  </a:ext>
                </a:extLst>
              </a:tr>
              <a:tr h="171682">
                <a:tc>
                  <a:txBody>
                    <a:bodyPr/>
                    <a:lstStyle/>
                    <a:p>
                      <a:pPr algn="l" fontAlgn="b"/>
                      <a:r>
                        <a:rPr lang="en-US" sz="1400" u="none" strike="noStrike">
                          <a:effectLst/>
                        </a:rPr>
                        <a:t>Substructure main col costs [M USD]</a:t>
                      </a:r>
                      <a:endParaRPr lang="en-US" sz="1400" b="1"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635765426"/>
                  </a:ext>
                </a:extLst>
              </a:tr>
              <a:tr h="171682">
                <a:tc>
                  <a:txBody>
                    <a:bodyPr/>
                    <a:lstStyle/>
                    <a:p>
                      <a:pPr algn="l" fontAlgn="b"/>
                      <a:r>
                        <a:rPr lang="en-US" sz="1400" u="none" strike="noStrike" dirty="0">
                          <a:effectLst/>
                        </a:rPr>
                        <a:t>Substructure offset col costs [M USD]</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2.9</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2.8</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634483458"/>
                  </a:ext>
                </a:extLst>
              </a:tr>
              <a:tr h="171682">
                <a:tc>
                  <a:txBody>
                    <a:bodyPr/>
                    <a:lstStyle/>
                    <a:p>
                      <a:pPr algn="l" fontAlgn="b"/>
                      <a:r>
                        <a:rPr lang="en-US" sz="1400" u="none" strike="noStrike" dirty="0">
                          <a:effectLst/>
                        </a:rPr>
                        <a:t>Substructure water ballast [1000t]</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5.4</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0.6</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0.5</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0.5</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669565201"/>
                  </a:ext>
                </a:extLst>
              </a:tr>
              <a:tr h="171682">
                <a:tc>
                  <a:txBody>
                    <a:bodyPr/>
                    <a:lstStyle/>
                    <a:p>
                      <a:pPr algn="l" fontAlgn="b"/>
                      <a:r>
                        <a:rPr lang="en-US" sz="1400" u="none" strike="noStrike" dirty="0">
                          <a:effectLst/>
                        </a:rPr>
                        <a:t>Main column draft [m]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82.2</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50.3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12.6</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12.6</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19.1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3415319763"/>
                  </a:ext>
                </a:extLst>
              </a:tr>
              <a:tr h="171682">
                <a:tc>
                  <a:txBody>
                    <a:bodyPr/>
                    <a:lstStyle/>
                    <a:p>
                      <a:pPr algn="l" fontAlgn="b"/>
                      <a:r>
                        <a:rPr lang="en-US" sz="1400" u="none" strike="noStrike" dirty="0">
                          <a:effectLst/>
                        </a:rPr>
                        <a:t>Offset column draft [m]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28.8</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28.8</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NA</a:t>
                      </a:r>
                      <a:endParaRPr lang="en-US" sz="1400" b="0"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962045048"/>
                  </a:ext>
                </a:extLst>
              </a:tr>
              <a:tr h="171682">
                <a:tc>
                  <a:txBody>
                    <a:bodyPr/>
                    <a:lstStyle/>
                    <a:p>
                      <a:pPr algn="l" fontAlgn="b"/>
                      <a:r>
                        <a:rPr lang="en-US" sz="1400" u="none" strike="noStrike" dirty="0">
                          <a:effectLst/>
                        </a:rPr>
                        <a:t>Main column </a:t>
                      </a:r>
                      <a:r>
                        <a:rPr lang="en-US" sz="1400" u="none" strike="noStrike" dirty="0" err="1">
                          <a:effectLst/>
                        </a:rPr>
                        <a:t>ave</a:t>
                      </a:r>
                      <a:r>
                        <a:rPr lang="en-US" sz="1400" u="none" strike="noStrike" dirty="0">
                          <a:effectLst/>
                        </a:rPr>
                        <a:t> diameter [m]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11.7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10.6</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7.7</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8.2</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281811720"/>
                  </a:ext>
                </a:extLst>
              </a:tr>
              <a:tr h="171682">
                <a:tc>
                  <a:txBody>
                    <a:bodyPr/>
                    <a:lstStyle/>
                    <a:p>
                      <a:pPr algn="l" fontAlgn="b"/>
                      <a:r>
                        <a:rPr lang="en-US" sz="1400" u="none" strike="noStrike" dirty="0">
                          <a:effectLst/>
                        </a:rPr>
                        <a:t>Offset column </a:t>
                      </a:r>
                      <a:r>
                        <a:rPr lang="en-US" sz="1400" u="none" strike="noStrike" dirty="0" err="1">
                          <a:effectLst/>
                        </a:rPr>
                        <a:t>ave</a:t>
                      </a:r>
                      <a:r>
                        <a:rPr lang="en-US" sz="1400" u="none" strike="noStrike" dirty="0">
                          <a:effectLst/>
                        </a:rPr>
                        <a:t> diameter [m]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6.2</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NA</a:t>
                      </a:r>
                      <a:endParaRPr lang="en-US" sz="1400" b="0" i="0" u="none" strike="noStrike" dirty="0">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918844892"/>
                  </a:ext>
                </a:extLst>
              </a:tr>
              <a:tr h="171682">
                <a:tc>
                  <a:txBody>
                    <a:bodyPr/>
                    <a:lstStyle/>
                    <a:p>
                      <a:pPr algn="l" fontAlgn="b"/>
                      <a:r>
                        <a:rPr lang="en-US" sz="1400" u="none" strike="noStrike" dirty="0">
                          <a:effectLst/>
                        </a:rPr>
                        <a:t>Main column </a:t>
                      </a:r>
                      <a:r>
                        <a:rPr lang="en-US" sz="1400" u="none" strike="noStrike" dirty="0" err="1">
                          <a:effectLst/>
                        </a:rPr>
                        <a:t>ave</a:t>
                      </a:r>
                      <a:r>
                        <a:rPr lang="en-US" sz="1400" u="none" strike="noStrike" dirty="0">
                          <a:effectLst/>
                        </a:rPr>
                        <a:t> thickness [mm]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64.1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27.9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56.4</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55.9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43</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42.8</a:t>
                      </a:r>
                      <a:endParaRPr lang="en-US" sz="1400" b="0" i="0" u="none" strike="noStrike" dirty="0">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2591543533"/>
                  </a:ext>
                </a:extLst>
              </a:tr>
              <a:tr h="171682">
                <a:tc>
                  <a:txBody>
                    <a:bodyPr/>
                    <a:lstStyle/>
                    <a:p>
                      <a:pPr algn="l" fontAlgn="b"/>
                      <a:r>
                        <a:rPr lang="en-US" sz="1400" u="none" strike="noStrike" dirty="0">
                          <a:effectLst/>
                        </a:rPr>
                        <a:t>Offset column </a:t>
                      </a:r>
                      <a:r>
                        <a:rPr lang="en-US" sz="1400" u="none" strike="noStrike" dirty="0" err="1">
                          <a:effectLst/>
                        </a:rPr>
                        <a:t>ave</a:t>
                      </a:r>
                      <a:r>
                        <a:rPr lang="en-US" sz="1400" u="none" strike="noStrike" dirty="0">
                          <a:effectLst/>
                        </a:rPr>
                        <a:t> thickness [mm]</a:t>
                      </a:r>
                      <a:endParaRPr lang="en-US" sz="1400" b="1" i="0" u="none" strike="noStrike" dirty="0">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43.1</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40.9</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a:effectLst/>
                        </a:rPr>
                        <a:t>NA</a:t>
                      </a:r>
                      <a:endParaRPr lang="en-US" sz="1400" b="0" i="0" u="none" strike="noStrike">
                        <a:solidFill>
                          <a:srgbClr val="000000"/>
                        </a:solidFill>
                        <a:effectLst/>
                        <a:latin typeface="Calibri" panose="020F0502020204030204" pitchFamily="34" charset="0"/>
                      </a:endParaRPr>
                    </a:p>
                  </a:txBody>
                  <a:tcPr marL="45720" marR="45720" marT="18288" marB="18288" anchor="b"/>
                </a:tc>
                <a:tc>
                  <a:txBody>
                    <a:bodyPr/>
                    <a:lstStyle/>
                    <a:p>
                      <a:pPr algn="ctr" fontAlgn="b"/>
                      <a:r>
                        <a:rPr lang="en-US" sz="1400" u="none" strike="noStrike" dirty="0">
                          <a:effectLst/>
                        </a:rPr>
                        <a:t>NA</a:t>
                      </a:r>
                      <a:endParaRPr lang="en-US" sz="1400" b="0" i="0" u="none" strike="noStrike" dirty="0">
                        <a:solidFill>
                          <a:srgbClr val="000000"/>
                        </a:solidFill>
                        <a:effectLst/>
                        <a:latin typeface="Calibri" panose="020F0502020204030204" pitchFamily="34" charset="0"/>
                      </a:endParaRPr>
                    </a:p>
                  </a:txBody>
                  <a:tcPr marL="45720" marR="45720" marT="18288" marB="18288" anchor="b"/>
                </a:tc>
                <a:extLst>
                  <a:ext uri="{0D108BD9-81ED-4DB2-BD59-A6C34878D82A}">
                    <a16:rowId xmlns:a16="http://schemas.microsoft.com/office/drawing/2014/main" val="3638747848"/>
                  </a:ext>
                </a:extLst>
              </a:tr>
            </a:tbl>
          </a:graphicData>
        </a:graphic>
      </p:graphicFrame>
    </p:spTree>
    <p:extLst>
      <p:ext uri="{BB962C8B-B14F-4D97-AF65-F5344CB8AC3E}">
        <p14:creationId xmlns:p14="http://schemas.microsoft.com/office/powerpoint/2010/main" val="122073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E7EC8-9531-2F4E-BA93-E5AF6DBF2F3A}"/>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7178F82-CFDE-E044-8D5C-E366AE2A7E7C}"/>
              </a:ext>
            </a:extLst>
          </p:cNvPr>
          <p:cNvSpPr>
            <a:spLocks noGrp="1"/>
          </p:cNvSpPr>
          <p:nvPr>
            <p:ph type="title"/>
          </p:nvPr>
        </p:nvSpPr>
        <p:spPr/>
        <p:txBody>
          <a:bodyPr/>
          <a:lstStyle/>
          <a:p>
            <a:r>
              <a:rPr lang="en-US" dirty="0"/>
              <a:t>What’s changing?</a:t>
            </a:r>
          </a:p>
        </p:txBody>
      </p:sp>
    </p:spTree>
    <p:extLst>
      <p:ext uri="{BB962C8B-B14F-4D97-AF65-F5344CB8AC3E}">
        <p14:creationId xmlns:p14="http://schemas.microsoft.com/office/powerpoint/2010/main" val="3009573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3A8E63-CC1D-6749-8E4C-08B84A22E03C}"/>
              </a:ext>
            </a:extLst>
          </p:cNvPr>
          <p:cNvSpPr>
            <a:spLocks noGrp="1"/>
          </p:cNvSpPr>
          <p:nvPr>
            <p:ph type="body" sz="quarter" idx="10"/>
          </p:nvPr>
        </p:nvSpPr>
        <p:spPr/>
        <p:style>
          <a:lnRef idx="2">
            <a:schemeClr val="dk1"/>
          </a:lnRef>
          <a:fillRef idx="1">
            <a:schemeClr val="lt1"/>
          </a:fillRef>
          <a:effectRef idx="0">
            <a:schemeClr val="dk1"/>
          </a:effectRef>
          <a:fontRef idx="minor">
            <a:schemeClr val="dk1"/>
          </a:fontRef>
        </p:style>
        <p:txBody>
          <a:bodyPr>
            <a:normAutofit/>
          </a:bodyPr>
          <a:lstStyle/>
          <a:p>
            <a:r>
              <a:rPr lang="en-US" dirty="0"/>
              <a:t>Motivation and Approach</a:t>
            </a:r>
          </a:p>
          <a:p>
            <a:pPr lvl="1"/>
            <a:endParaRPr lang="en-US" dirty="0"/>
          </a:p>
          <a:p>
            <a:r>
              <a:rPr lang="en-US" dirty="0"/>
              <a:t>Model Set-Up</a:t>
            </a:r>
          </a:p>
          <a:p>
            <a:pPr lvl="1"/>
            <a:endParaRPr lang="en-US" dirty="0"/>
          </a:p>
          <a:p>
            <a:r>
              <a:rPr lang="en-US" dirty="0"/>
              <a:t>Design Evaluation</a:t>
            </a:r>
          </a:p>
          <a:p>
            <a:pPr lvl="1"/>
            <a:endParaRPr lang="en-US" dirty="0"/>
          </a:p>
          <a:p>
            <a:r>
              <a:rPr lang="en-US" dirty="0"/>
              <a:t>Conceptual Design Optimization and Sensitivity Study</a:t>
            </a:r>
          </a:p>
          <a:p>
            <a:pPr lvl="1"/>
            <a:endParaRPr lang="en-US" dirty="0"/>
          </a:p>
          <a:p>
            <a:r>
              <a:rPr lang="en-US" dirty="0"/>
              <a:t>Conclusions</a:t>
            </a:r>
          </a:p>
        </p:txBody>
      </p:sp>
      <p:sp>
        <p:nvSpPr>
          <p:cNvPr id="3" name="Title 2">
            <a:extLst>
              <a:ext uri="{FF2B5EF4-FFF2-40B4-BE49-F238E27FC236}">
                <a16:creationId xmlns:a16="http://schemas.microsoft.com/office/drawing/2014/main" id="{23D81006-F2D2-694C-AA1D-FCEA89284EF7}"/>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930579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0760D-DF0C-4C41-B10F-41D4B297D570}"/>
              </a:ext>
            </a:extLst>
          </p:cNvPr>
          <p:cNvSpPr>
            <a:spLocks noGrp="1"/>
          </p:cNvSpPr>
          <p:nvPr>
            <p:ph type="body" sz="quarter" idx="10"/>
          </p:nvPr>
        </p:nvSpPr>
        <p:spPr/>
        <p:txBody>
          <a:bodyPr/>
          <a:lstStyle/>
          <a:p>
            <a:r>
              <a:rPr lang="en-US" dirty="0"/>
              <a:t>Motivation and Approach</a:t>
            </a:r>
          </a:p>
        </p:txBody>
      </p:sp>
      <p:sp>
        <p:nvSpPr>
          <p:cNvPr id="3" name="Text Placeholder 2">
            <a:extLst>
              <a:ext uri="{FF2B5EF4-FFF2-40B4-BE49-F238E27FC236}">
                <a16:creationId xmlns:a16="http://schemas.microsoft.com/office/drawing/2014/main" id="{B14FC178-EC34-BA43-952D-F39AC6541ACA}"/>
              </a:ext>
            </a:extLst>
          </p:cNvPr>
          <p:cNvSpPr>
            <a:spLocks noGrp="1"/>
          </p:cNvSpPr>
          <p:nvPr>
            <p:ph type="body" sz="quarter" idx="11"/>
          </p:nvPr>
        </p:nvSpPr>
        <p:spPr/>
        <p:txBody>
          <a:bodyPr/>
          <a:lstStyle/>
          <a:p>
            <a:endParaRPr lang="en-US"/>
          </a:p>
        </p:txBody>
      </p:sp>
      <p:sp>
        <p:nvSpPr>
          <p:cNvPr id="6" name="Text Placeholder 1">
            <a:extLst>
              <a:ext uri="{FF2B5EF4-FFF2-40B4-BE49-F238E27FC236}">
                <a16:creationId xmlns:a16="http://schemas.microsoft.com/office/drawing/2014/main" id="{88F0E069-E5FD-4341-9C51-9AB6E01C2B21}"/>
              </a:ext>
            </a:extLst>
          </p:cNvPr>
          <p:cNvSpPr txBox="1">
            <a:spLocks/>
          </p:cNvSpPr>
          <p:nvPr/>
        </p:nvSpPr>
        <p:spPr>
          <a:xfrm>
            <a:off x="5477038" y="297180"/>
            <a:ext cx="3485257" cy="451485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179388" indent="-179388" algn="l" defTabSz="457200" rtl="0" eaLnBrk="1" latinLnBrk="0" hangingPunct="1">
              <a:spcBef>
                <a:spcPct val="20000"/>
              </a:spcBef>
              <a:buFont typeface="Arial"/>
              <a:buChar char="•"/>
              <a:tabLst/>
              <a:defRPr sz="2000" b="1" kern="1200">
                <a:solidFill>
                  <a:schemeClr val="tx1"/>
                </a:solidFill>
                <a:latin typeface="+mn-lt"/>
                <a:ea typeface="+mn-ea"/>
                <a:cs typeface="+mn-cs"/>
              </a:defRPr>
            </a:lvl1pPr>
            <a:lvl2pPr marL="463550" indent="-284163" algn="l" defTabSz="457200" rtl="0" eaLnBrk="1" latinLnBrk="0" hangingPunct="1">
              <a:spcBef>
                <a:spcPct val="20000"/>
              </a:spcBef>
              <a:buFont typeface="Arial"/>
              <a:buChar char="–"/>
              <a:tabLst/>
              <a:defRPr sz="1800" kern="1200">
                <a:solidFill>
                  <a:schemeClr val="tx1"/>
                </a:solidFill>
                <a:latin typeface="+mn-lt"/>
                <a:ea typeface="+mn-ea"/>
                <a:cs typeface="+mn-cs"/>
              </a:defRPr>
            </a:lvl2pPr>
            <a:lvl3pPr marL="577850" indent="-114300" algn="l" defTabSz="457200" rtl="0" eaLnBrk="1" latinLnBrk="0" hangingPunct="1">
              <a:spcBef>
                <a:spcPct val="20000"/>
              </a:spcBef>
              <a:buFont typeface="Arial"/>
              <a:buChar char="•"/>
              <a:tabLst/>
              <a:defRPr sz="1800" kern="1200">
                <a:solidFill>
                  <a:schemeClr val="tx1"/>
                </a:solidFill>
                <a:latin typeface="+mn-lt"/>
                <a:ea typeface="+mn-ea"/>
                <a:cs typeface="+mn-cs"/>
              </a:defRPr>
            </a:lvl3pPr>
            <a:lvl4pPr marL="862013" indent="-227013" algn="l" defTabSz="457200" rtl="0" eaLnBrk="1" latinLnBrk="0" hangingPunct="1">
              <a:spcBef>
                <a:spcPct val="20000"/>
              </a:spcBef>
              <a:buFont typeface="Arial"/>
              <a:buChar char="–"/>
              <a:tabLst/>
              <a:defRPr sz="1600" kern="1200">
                <a:solidFill>
                  <a:schemeClr val="tx1"/>
                </a:solidFill>
                <a:latin typeface="+mn-lt"/>
                <a:ea typeface="+mn-ea"/>
                <a:cs typeface="+mn-cs"/>
              </a:defRPr>
            </a:lvl4pPr>
            <a:lvl5pPr marL="1031875" indent="-169863" algn="l" defTabSz="457200" rtl="0" eaLnBrk="1" latinLnBrk="0" hangingPunct="1">
              <a:spcBef>
                <a:spcPct val="20000"/>
              </a:spcBef>
              <a:buFont typeface="Arial"/>
              <a:buChar char="»"/>
              <a:tabLst/>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1"/>
                </a:solidFill>
              </a:rPr>
              <a:t>Outline</a:t>
            </a:r>
          </a:p>
          <a:p>
            <a:r>
              <a:rPr lang="en-US" dirty="0">
                <a:highlight>
                  <a:srgbClr val="FFFF00"/>
                </a:highlight>
              </a:rPr>
              <a:t>Motivation and Approach</a:t>
            </a:r>
          </a:p>
          <a:p>
            <a:pPr lvl="1"/>
            <a:endParaRPr lang="en-US" dirty="0"/>
          </a:p>
          <a:p>
            <a:r>
              <a:rPr lang="en-US" dirty="0"/>
              <a:t>Model Set-Up</a:t>
            </a:r>
          </a:p>
          <a:p>
            <a:pPr lvl="1"/>
            <a:endParaRPr lang="en-US" dirty="0"/>
          </a:p>
          <a:p>
            <a:r>
              <a:rPr lang="en-US" dirty="0"/>
              <a:t>Design Evaluation</a:t>
            </a:r>
          </a:p>
          <a:p>
            <a:pPr lvl="1"/>
            <a:endParaRPr lang="en-US" dirty="0"/>
          </a:p>
          <a:p>
            <a:r>
              <a:rPr lang="en-US" dirty="0"/>
              <a:t>Conceptual Design Optimization and Sensitivity Study</a:t>
            </a:r>
          </a:p>
          <a:p>
            <a:pPr lvl="1"/>
            <a:endParaRPr lang="en-US" dirty="0"/>
          </a:p>
          <a:p>
            <a:r>
              <a:rPr lang="en-US" dirty="0"/>
              <a:t>Conclusions</a:t>
            </a:r>
          </a:p>
        </p:txBody>
      </p:sp>
    </p:spTree>
    <p:extLst>
      <p:ext uri="{BB962C8B-B14F-4D97-AF65-F5344CB8AC3E}">
        <p14:creationId xmlns:p14="http://schemas.microsoft.com/office/powerpoint/2010/main" val="18618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5796" y="864553"/>
            <a:ext cx="2881608" cy="4144769"/>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dirty="0"/>
              <a:t>There is a tremendous wind resource located within 200nm of the US coastline</a:t>
            </a:r>
          </a:p>
          <a:p>
            <a:pPr lvl="1"/>
            <a:r>
              <a:rPr lang="en-US" dirty="0"/>
              <a:t>Much of this resource is in close proximity to high energy demand centers</a:t>
            </a:r>
          </a:p>
          <a:p>
            <a:pPr lvl="1"/>
            <a:r>
              <a:rPr lang="en-US" dirty="0"/>
              <a:t>58% of this resource is located over water depths &gt;60m</a:t>
            </a:r>
          </a:p>
          <a:p>
            <a:r>
              <a:rPr lang="en-US" dirty="0"/>
              <a:t>Floating offshore turbine technology is the only pathway to tapping this resource at competitive costs</a:t>
            </a:r>
          </a:p>
        </p:txBody>
      </p:sp>
      <p:sp>
        <p:nvSpPr>
          <p:cNvPr id="2" name="Title 1"/>
          <p:cNvSpPr>
            <a:spLocks noGrp="1"/>
          </p:cNvSpPr>
          <p:nvPr>
            <p:ph type="title"/>
          </p:nvPr>
        </p:nvSpPr>
        <p:spPr/>
        <p:txBody>
          <a:bodyPr>
            <a:normAutofit fontScale="90000"/>
          </a:bodyPr>
          <a:lstStyle/>
          <a:p>
            <a:r>
              <a:rPr lang="en-US" dirty="0"/>
              <a:t>US has a tremendous offshore wind resource and most of it can only be accessed with floating wind technology</a:t>
            </a:r>
          </a:p>
        </p:txBody>
      </p:sp>
      <p:sp>
        <p:nvSpPr>
          <p:cNvPr id="4" name="Footer Placeholder 3"/>
          <p:cNvSpPr>
            <a:spLocks noGrp="1"/>
          </p:cNvSpPr>
          <p:nvPr>
            <p:ph type="ftr" sz="quarter" idx="11"/>
          </p:nvPr>
        </p:nvSpPr>
        <p:spPr>
          <a:xfrm>
            <a:off x="0" y="6665913"/>
            <a:ext cx="3860800" cy="182562"/>
          </a:xfrm>
          <a:prstGeom prst="rect">
            <a:avLst/>
          </a:prstGeom>
        </p:spPr>
        <p:txBody>
          <a:bodyPr vert="horz" lIns="91440" tIns="45720" rIns="91440" bIns="45720" rtlCol="0" anchor="ctr"/>
          <a:lstStyle>
            <a:defPPr>
              <a:defRPr lang="en-US"/>
            </a:defPPr>
            <a:lvl1pPr marL="0" algn="l" defTabSz="457189" rtl="0" eaLnBrk="1" latinLnBrk="0" hangingPunct="1">
              <a:defRPr sz="900" b="1" kern="1200">
                <a:solidFill>
                  <a:schemeClr val="bg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a:lstStyle>
          <a:p>
            <a:r>
              <a:rPr lang="en-US"/>
              <a:t>NATIONAL RENEWABLE ENERGY LABORATORY</a:t>
            </a:r>
            <a:endParaRPr lang="en-US" dirty="0"/>
          </a:p>
        </p:txBody>
      </p:sp>
      <p:grpSp>
        <p:nvGrpSpPr>
          <p:cNvPr id="18" name="Group 17">
            <a:extLst>
              <a:ext uri="{FF2B5EF4-FFF2-40B4-BE49-F238E27FC236}">
                <a16:creationId xmlns:a16="http://schemas.microsoft.com/office/drawing/2014/main" id="{B25D04A4-CB4F-2347-9AB2-3762FEDF1A86}"/>
              </a:ext>
            </a:extLst>
          </p:cNvPr>
          <p:cNvGrpSpPr/>
          <p:nvPr/>
        </p:nvGrpSpPr>
        <p:grpSpPr>
          <a:xfrm>
            <a:off x="3077304" y="1139887"/>
            <a:ext cx="5930900" cy="3594100"/>
            <a:chOff x="3183560" y="774700"/>
            <a:chExt cx="5930900" cy="3594100"/>
          </a:xfrm>
        </p:grpSpPr>
        <p:pic>
          <p:nvPicPr>
            <p:cNvPr id="19" name="Picture 18">
              <a:extLst>
                <a:ext uri="{FF2B5EF4-FFF2-40B4-BE49-F238E27FC236}">
                  <a16:creationId xmlns:a16="http://schemas.microsoft.com/office/drawing/2014/main" id="{9726CB02-A24D-3546-B23B-5979E930F0C1}"/>
                </a:ext>
              </a:extLst>
            </p:cNvPr>
            <p:cNvPicPr>
              <a:picLocks noChangeAspect="1"/>
            </p:cNvPicPr>
            <p:nvPr/>
          </p:nvPicPr>
          <p:blipFill>
            <a:blip r:embed="rId2"/>
            <a:stretch>
              <a:fillRect/>
            </a:stretch>
          </p:blipFill>
          <p:spPr>
            <a:xfrm>
              <a:off x="3183560" y="774700"/>
              <a:ext cx="5930900" cy="3594100"/>
            </a:xfrm>
            <a:prstGeom prst="rect">
              <a:avLst/>
            </a:prstGeom>
          </p:spPr>
        </p:pic>
        <p:grpSp>
          <p:nvGrpSpPr>
            <p:cNvPr id="20" name="Group 19">
              <a:extLst>
                <a:ext uri="{FF2B5EF4-FFF2-40B4-BE49-F238E27FC236}">
                  <a16:creationId xmlns:a16="http://schemas.microsoft.com/office/drawing/2014/main" id="{2BE091C2-C2D4-4E43-B93D-7C04952808D8}"/>
                </a:ext>
              </a:extLst>
            </p:cNvPr>
            <p:cNvGrpSpPr/>
            <p:nvPr/>
          </p:nvGrpSpPr>
          <p:grpSpPr>
            <a:xfrm>
              <a:off x="3308346" y="934019"/>
              <a:ext cx="5620636" cy="2821208"/>
              <a:chOff x="3308346" y="934019"/>
              <a:chExt cx="5620636" cy="2821208"/>
            </a:xfrm>
          </p:grpSpPr>
          <p:sp>
            <p:nvSpPr>
              <p:cNvPr id="21" name="Oval 20">
                <a:extLst>
                  <a:ext uri="{FF2B5EF4-FFF2-40B4-BE49-F238E27FC236}">
                    <a16:creationId xmlns:a16="http://schemas.microsoft.com/office/drawing/2014/main" id="{C6F43B3D-C5FF-1F48-8B62-0D80E75B0B50}"/>
                  </a:ext>
                </a:extLst>
              </p:cNvPr>
              <p:cNvSpPr/>
              <p:nvPr/>
            </p:nvSpPr>
            <p:spPr>
              <a:xfrm rot="20723197">
                <a:off x="3308346" y="934019"/>
                <a:ext cx="846413" cy="2149472"/>
              </a:xfrm>
              <a:prstGeom prst="ellipse">
                <a:avLst/>
              </a:prstGeom>
              <a:solidFill>
                <a:schemeClr val="accent6">
                  <a:alpha val="2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5C748E19-7559-3D4F-B713-8F8163C584C9}"/>
                  </a:ext>
                </a:extLst>
              </p:cNvPr>
              <p:cNvSpPr/>
              <p:nvPr/>
            </p:nvSpPr>
            <p:spPr>
              <a:xfrm rot="1947274">
                <a:off x="8067466" y="1352533"/>
                <a:ext cx="861516" cy="1576236"/>
              </a:xfrm>
              <a:prstGeom prst="ellipse">
                <a:avLst/>
              </a:prstGeom>
              <a:solidFill>
                <a:schemeClr val="accent6">
                  <a:alpha val="2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5EB8725C-B7E6-9D48-A4BC-1E303CFE542A}"/>
                  </a:ext>
                </a:extLst>
              </p:cNvPr>
              <p:cNvSpPr/>
              <p:nvPr/>
            </p:nvSpPr>
            <p:spPr>
              <a:xfrm rot="17446741">
                <a:off x="6800652" y="627961"/>
                <a:ext cx="846413" cy="1737472"/>
              </a:xfrm>
              <a:prstGeom prst="ellipse">
                <a:avLst/>
              </a:prstGeom>
              <a:solidFill>
                <a:schemeClr val="accent6">
                  <a:alpha val="2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AC254E96-5252-F242-8C0A-F38C296FF829}"/>
                  </a:ext>
                </a:extLst>
              </p:cNvPr>
              <p:cNvSpPr/>
              <p:nvPr/>
            </p:nvSpPr>
            <p:spPr>
              <a:xfrm rot="1509468">
                <a:off x="4128803" y="3326437"/>
                <a:ext cx="300025" cy="428790"/>
              </a:xfrm>
              <a:prstGeom prst="ellipse">
                <a:avLst/>
              </a:prstGeom>
              <a:solidFill>
                <a:schemeClr val="accent6">
                  <a:alpha val="2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D83A1B23-72D3-7045-B318-56113B008AE4}"/>
                  </a:ext>
                </a:extLst>
              </p:cNvPr>
              <p:cNvSpPr txBox="1"/>
              <p:nvPr/>
            </p:nvSpPr>
            <p:spPr>
              <a:xfrm>
                <a:off x="3317334" y="1822144"/>
                <a:ext cx="592022" cy="276999"/>
              </a:xfrm>
              <a:prstGeom prst="rect">
                <a:avLst/>
              </a:prstGeom>
              <a:noFill/>
            </p:spPr>
            <p:txBody>
              <a:bodyPr wrap="none" rtlCol="0">
                <a:spAutoFit/>
              </a:bodyPr>
              <a:lstStyle/>
              <a:p>
                <a:r>
                  <a:rPr lang="en-US" sz="1200" b="1" dirty="0">
                    <a:solidFill>
                      <a:srgbClr val="FFFF00"/>
                    </a:solidFill>
                  </a:rPr>
                  <a:t>Pacific</a:t>
                </a:r>
              </a:p>
            </p:txBody>
          </p:sp>
          <p:sp>
            <p:nvSpPr>
              <p:cNvPr id="26" name="TextBox 25">
                <a:extLst>
                  <a:ext uri="{FF2B5EF4-FFF2-40B4-BE49-F238E27FC236}">
                    <a16:creationId xmlns:a16="http://schemas.microsoft.com/office/drawing/2014/main" id="{176099E4-A523-6042-8AEE-49C8BE1F2DFF}"/>
                  </a:ext>
                </a:extLst>
              </p:cNvPr>
              <p:cNvSpPr txBox="1"/>
              <p:nvPr/>
            </p:nvSpPr>
            <p:spPr>
              <a:xfrm>
                <a:off x="6505933" y="1287787"/>
                <a:ext cx="922688" cy="276999"/>
              </a:xfrm>
              <a:prstGeom prst="rect">
                <a:avLst/>
              </a:prstGeom>
              <a:noFill/>
            </p:spPr>
            <p:txBody>
              <a:bodyPr wrap="none" rtlCol="0">
                <a:spAutoFit/>
              </a:bodyPr>
              <a:lstStyle/>
              <a:p>
                <a:r>
                  <a:rPr lang="en-US" sz="1200" b="1" dirty="0">
                    <a:solidFill>
                      <a:srgbClr val="FFFF00"/>
                    </a:solidFill>
                  </a:rPr>
                  <a:t>Great Lakes</a:t>
                </a:r>
              </a:p>
            </p:txBody>
          </p:sp>
          <p:sp>
            <p:nvSpPr>
              <p:cNvPr id="27" name="TextBox 26">
                <a:extLst>
                  <a:ext uri="{FF2B5EF4-FFF2-40B4-BE49-F238E27FC236}">
                    <a16:creationId xmlns:a16="http://schemas.microsoft.com/office/drawing/2014/main" id="{7FD7665D-7335-3246-98B2-B03DE2F1FDBC}"/>
                  </a:ext>
                </a:extLst>
              </p:cNvPr>
              <p:cNvSpPr txBox="1"/>
              <p:nvPr/>
            </p:nvSpPr>
            <p:spPr>
              <a:xfrm>
                <a:off x="8127536" y="2160817"/>
                <a:ext cx="677045" cy="461665"/>
              </a:xfrm>
              <a:prstGeom prst="rect">
                <a:avLst/>
              </a:prstGeom>
              <a:noFill/>
            </p:spPr>
            <p:txBody>
              <a:bodyPr wrap="none" rtlCol="0">
                <a:spAutoFit/>
              </a:bodyPr>
              <a:lstStyle/>
              <a:p>
                <a:r>
                  <a:rPr lang="en-US" sz="1200" b="1" dirty="0">
                    <a:solidFill>
                      <a:srgbClr val="FFFF00"/>
                    </a:solidFill>
                  </a:rPr>
                  <a:t>North </a:t>
                </a:r>
              </a:p>
              <a:p>
                <a:r>
                  <a:rPr lang="en-US" sz="1200" b="1" dirty="0">
                    <a:solidFill>
                      <a:srgbClr val="FFFF00"/>
                    </a:solidFill>
                  </a:rPr>
                  <a:t>Atlantic</a:t>
                </a:r>
              </a:p>
            </p:txBody>
          </p:sp>
        </p:grpSp>
      </p:grpSp>
    </p:spTree>
    <p:extLst>
      <p:ext uri="{BB962C8B-B14F-4D97-AF65-F5344CB8AC3E}">
        <p14:creationId xmlns:p14="http://schemas.microsoft.com/office/powerpoint/2010/main" val="4059265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a:stretch>
        </p:blipFill>
        <p:spPr>
          <a:xfrm>
            <a:off x="6793041" y="1157672"/>
            <a:ext cx="2054315" cy="2057400"/>
          </a:xfrm>
          <a:prstGeom prst="rect">
            <a:avLst/>
          </a:prstGeom>
          <a:ln>
            <a:noFill/>
          </a:ln>
          <a:effectLst/>
        </p:spPr>
      </p:pic>
      <p:sp>
        <p:nvSpPr>
          <p:cNvPr id="13" name="Rounded Rectangle 12"/>
          <p:cNvSpPr/>
          <p:nvPr/>
        </p:nvSpPr>
        <p:spPr>
          <a:xfrm>
            <a:off x="4398023" y="1132222"/>
            <a:ext cx="4584050" cy="211322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p>
        </p:txBody>
      </p:sp>
      <p:sp>
        <p:nvSpPr>
          <p:cNvPr id="2" name="Title 1"/>
          <p:cNvSpPr>
            <a:spLocks noGrp="1"/>
          </p:cNvSpPr>
          <p:nvPr>
            <p:ph type="title"/>
          </p:nvPr>
        </p:nvSpPr>
        <p:spPr>
          <a:xfrm>
            <a:off x="4478337" y="0"/>
            <a:ext cx="4503737" cy="1043565"/>
          </a:xfrm>
        </p:spPr>
        <p:txBody>
          <a:bodyPr>
            <a:normAutofit fontScale="90000"/>
          </a:bodyPr>
          <a:lstStyle/>
          <a:p>
            <a:pPr algn="l">
              <a:lnSpc>
                <a:spcPct val="100000"/>
              </a:lnSpc>
            </a:pPr>
            <a:r>
              <a:rPr lang="en-US" sz="2400" dirty="0"/>
              <a:t>Physical and economic complexities make the floating challenge well- suited to system-focused solutions</a:t>
            </a:r>
          </a:p>
        </p:txBody>
      </p:sp>
      <p:sp>
        <p:nvSpPr>
          <p:cNvPr id="3" name="Content Placeholder 2"/>
          <p:cNvSpPr>
            <a:spLocks noGrp="1"/>
          </p:cNvSpPr>
          <p:nvPr>
            <p:ph idx="4294967295"/>
          </p:nvPr>
        </p:nvSpPr>
        <p:spPr>
          <a:xfrm>
            <a:off x="4398022" y="3319883"/>
            <a:ext cx="4584051" cy="1585903"/>
          </a:xfrm>
        </p:spPr>
        <p:style>
          <a:lnRef idx="1">
            <a:schemeClr val="dk1"/>
          </a:lnRef>
          <a:fillRef idx="2">
            <a:schemeClr val="dk1"/>
          </a:fillRef>
          <a:effectRef idx="1">
            <a:schemeClr val="dk1"/>
          </a:effectRef>
          <a:fontRef idx="minor">
            <a:schemeClr val="dk1"/>
          </a:fontRef>
        </p:style>
        <p:txBody>
          <a:bodyPr>
            <a:normAutofit fontScale="92500" lnSpcReduction="10000"/>
          </a:bodyPr>
          <a:lstStyle/>
          <a:p>
            <a:pPr marL="0" indent="0">
              <a:buNone/>
            </a:pPr>
            <a:r>
              <a:rPr lang="en-US" sz="1400" dirty="0">
                <a:solidFill>
                  <a:schemeClr val="tx1"/>
                </a:solidFill>
              </a:rPr>
              <a:t>Given the complexity of:</a:t>
            </a:r>
          </a:p>
          <a:p>
            <a:r>
              <a:rPr lang="en-US" sz="1400" dirty="0">
                <a:solidFill>
                  <a:schemeClr val="accent1"/>
                </a:solidFill>
              </a:rPr>
              <a:t>Physics</a:t>
            </a:r>
            <a:r>
              <a:rPr lang="en-US" sz="1400" dirty="0">
                <a:solidFill>
                  <a:schemeClr val="tx1"/>
                </a:solidFill>
              </a:rPr>
              <a:t> – aerodynamic and hydrodynamic loading on a compliant structure</a:t>
            </a:r>
          </a:p>
          <a:p>
            <a:r>
              <a:rPr lang="en-US" sz="1400" dirty="0">
                <a:solidFill>
                  <a:schemeClr val="accent1"/>
                </a:solidFill>
              </a:rPr>
              <a:t>Logistics</a:t>
            </a:r>
            <a:r>
              <a:rPr lang="en-US" sz="1400" dirty="0">
                <a:solidFill>
                  <a:schemeClr val="tx1"/>
                </a:solidFill>
              </a:rPr>
              <a:t> – manufacturing, operational expenditures (OpEx), installation, and assembly</a:t>
            </a:r>
          </a:p>
          <a:p>
            <a:r>
              <a:rPr lang="en-US" sz="1400" dirty="0">
                <a:solidFill>
                  <a:schemeClr val="accent1"/>
                </a:solidFill>
              </a:rPr>
              <a:t>Economics</a:t>
            </a:r>
            <a:r>
              <a:rPr lang="en-US" sz="1400" dirty="0">
                <a:solidFill>
                  <a:schemeClr val="tx1"/>
                </a:solidFill>
              </a:rPr>
              <a:t> – over 50 types of costs are impacted.</a:t>
            </a:r>
          </a:p>
          <a:p>
            <a:pPr marL="0" indent="0">
              <a:spcBef>
                <a:spcPts val="900"/>
              </a:spcBef>
              <a:buNone/>
            </a:pPr>
            <a:r>
              <a:rPr lang="en-US" sz="1400" dirty="0">
                <a:solidFill>
                  <a:schemeClr val="accent5"/>
                </a:solidFill>
              </a:rPr>
              <a:t>A multidisciplinary, systems-focused approach is needed!</a:t>
            </a:r>
          </a:p>
        </p:txBody>
      </p:sp>
      <p:pic>
        <p:nvPicPr>
          <p:cNvPr id="6" name="Picture 7" descr="offshoreEnvLoad-01c"/>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28187" y="95987"/>
            <a:ext cx="3930635" cy="4809800"/>
          </a:xfrm>
          <a:prstGeom prst="rect">
            <a:avLst/>
          </a:prstGeom>
          <a:noFill/>
          <a:ln w="9525">
            <a:noFill/>
            <a:miter lim="800000"/>
            <a:headEnd/>
            <a:tailEnd/>
          </a:ln>
        </p:spPr>
      </p:pic>
      <p:sp>
        <p:nvSpPr>
          <p:cNvPr id="8" name="TextBox 7"/>
          <p:cNvSpPr txBox="1"/>
          <p:nvPr/>
        </p:nvSpPr>
        <p:spPr>
          <a:xfrm>
            <a:off x="4690101" y="1198077"/>
            <a:ext cx="2456120" cy="215444"/>
          </a:xfrm>
          <a:prstGeom prst="rect">
            <a:avLst/>
          </a:prstGeom>
          <a:noFill/>
        </p:spPr>
        <p:txBody>
          <a:bodyPr wrap="square" lIns="0" tIns="0" rIns="0" bIns="0" rtlCol="0">
            <a:spAutoFit/>
          </a:bodyPr>
          <a:lstStyle/>
          <a:p>
            <a:pPr algn="ctr"/>
            <a:r>
              <a:rPr lang="en-US" sz="1400" b="1" u="sng" dirty="0">
                <a:solidFill>
                  <a:schemeClr val="accent1"/>
                </a:solidFill>
              </a:rPr>
              <a:t>Floating Wind LCOE Breakdown</a:t>
            </a:r>
          </a:p>
        </p:txBody>
      </p:sp>
      <p:sp>
        <p:nvSpPr>
          <p:cNvPr id="9" name="TextBox 8"/>
          <p:cNvSpPr txBox="1"/>
          <p:nvPr/>
        </p:nvSpPr>
        <p:spPr>
          <a:xfrm>
            <a:off x="4690101" y="1438971"/>
            <a:ext cx="2584153" cy="115416"/>
          </a:xfrm>
          <a:prstGeom prst="rect">
            <a:avLst/>
          </a:prstGeom>
          <a:noFill/>
        </p:spPr>
        <p:txBody>
          <a:bodyPr wrap="square" lIns="0" tIns="0" rIns="0" bIns="0" rtlCol="0">
            <a:spAutoFit/>
          </a:bodyPr>
          <a:lstStyle/>
          <a:p>
            <a:r>
              <a:rPr lang="en-US" sz="750" i="1" dirty="0"/>
              <a:t>Source: Mone et al. (2017)</a:t>
            </a:r>
          </a:p>
        </p:txBody>
      </p:sp>
      <p:sp>
        <p:nvSpPr>
          <p:cNvPr id="11" name="TextBox 10"/>
          <p:cNvSpPr txBox="1"/>
          <p:nvPr/>
        </p:nvSpPr>
        <p:spPr>
          <a:xfrm>
            <a:off x="228187" y="2828676"/>
            <a:ext cx="1228824" cy="1184940"/>
          </a:xfrm>
          <a:prstGeom prst="rect">
            <a:avLst/>
          </a:prstGeom>
          <a:solidFill>
            <a:schemeClr val="bg1">
              <a:alpha val="60000"/>
            </a:schemeClr>
          </a:solidFill>
        </p:spPr>
        <p:txBody>
          <a:bodyPr wrap="square" lIns="0" tIns="0" rIns="0" bIns="0" rtlCol="0">
            <a:spAutoFit/>
          </a:bodyPr>
          <a:lstStyle/>
          <a:p>
            <a:r>
              <a:rPr lang="en-US" sz="1100" b="1" i="1" dirty="0"/>
              <a:t>There are many physical phenomena involved in floating wind energy and capturing all of the interactions is an extreme challenge.</a:t>
            </a:r>
          </a:p>
        </p:txBody>
      </p:sp>
      <p:sp>
        <p:nvSpPr>
          <p:cNvPr id="12" name="TextBox 11"/>
          <p:cNvSpPr txBox="1"/>
          <p:nvPr/>
        </p:nvSpPr>
        <p:spPr>
          <a:xfrm>
            <a:off x="4588503" y="2274679"/>
            <a:ext cx="2164042" cy="861774"/>
          </a:xfrm>
          <a:prstGeom prst="rect">
            <a:avLst/>
          </a:prstGeom>
          <a:solidFill>
            <a:schemeClr val="bg1">
              <a:alpha val="60000"/>
            </a:schemeClr>
          </a:solidFill>
        </p:spPr>
        <p:txBody>
          <a:bodyPr wrap="square" lIns="0" tIns="0" rIns="0" bIns="0" rtlCol="0">
            <a:spAutoFit/>
          </a:bodyPr>
          <a:lstStyle/>
          <a:p>
            <a:r>
              <a:rPr lang="en-US" sz="1400" b="1" i="1" dirty="0">
                <a:solidFill>
                  <a:schemeClr val="accent5"/>
                </a:solidFill>
              </a:rPr>
              <a:t>78% of LCOE does not come from the turbine (but is impacted by its design)</a:t>
            </a:r>
          </a:p>
          <a:p>
            <a:r>
              <a:rPr lang="en-US" sz="1400" b="1" i="1" dirty="0">
                <a:solidFill>
                  <a:schemeClr val="accent5"/>
                </a:solidFill>
              </a:rPr>
              <a:t>*BOS: balance of station</a:t>
            </a:r>
          </a:p>
        </p:txBody>
      </p:sp>
      <p:sp>
        <p:nvSpPr>
          <p:cNvPr id="14" name="TextBox 13">
            <a:extLst>
              <a:ext uri="{FF2B5EF4-FFF2-40B4-BE49-F238E27FC236}">
                <a16:creationId xmlns:a16="http://schemas.microsoft.com/office/drawing/2014/main" id="{59B31D02-8B4F-8045-9EF8-607298763D3A}"/>
              </a:ext>
            </a:extLst>
          </p:cNvPr>
          <p:cNvSpPr txBox="1"/>
          <p:nvPr/>
        </p:nvSpPr>
        <p:spPr>
          <a:xfrm>
            <a:off x="228187" y="95987"/>
            <a:ext cx="1385573" cy="137413"/>
          </a:xfrm>
          <a:prstGeom prst="rect">
            <a:avLst/>
          </a:prstGeom>
          <a:solidFill>
            <a:schemeClr val="bg1">
              <a:alpha val="60000"/>
            </a:schemeClr>
          </a:solidFill>
        </p:spPr>
        <p:txBody>
          <a:bodyPr wrap="square" lIns="0" tIns="0" rIns="0" bIns="0" rtlCol="0">
            <a:spAutoFit/>
          </a:bodyPr>
          <a:lstStyle/>
          <a:p>
            <a:r>
              <a:rPr lang="en-US" sz="900" b="1" i="1" dirty="0">
                <a:solidFill>
                  <a:schemeClr val="bg1">
                    <a:lumMod val="50000"/>
                  </a:schemeClr>
                </a:solidFill>
              </a:rPr>
              <a:t>Illustration by Al Hicks, NREL</a:t>
            </a:r>
          </a:p>
        </p:txBody>
      </p:sp>
    </p:spTree>
    <p:extLst>
      <p:ext uri="{BB962C8B-B14F-4D97-AF65-F5344CB8AC3E}">
        <p14:creationId xmlns:p14="http://schemas.microsoft.com/office/powerpoint/2010/main" val="254850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F1F0D-EA2F-144D-96EC-79D183AA1117}"/>
              </a:ext>
            </a:extLst>
          </p:cNvPr>
          <p:cNvSpPr>
            <a:spLocks noGrp="1"/>
          </p:cNvSpPr>
          <p:nvPr>
            <p:ph type="body" sz="quarter" idx="10"/>
          </p:nvPr>
        </p:nvSpPr>
        <p:spPr>
          <a:xfrm>
            <a:off x="457201" y="904350"/>
            <a:ext cx="4697604" cy="4114288"/>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en-US" dirty="0">
                <a:solidFill>
                  <a:schemeClr val="accent1"/>
                </a:solidFill>
              </a:rPr>
              <a:t>MDAO Framework</a:t>
            </a:r>
          </a:p>
          <a:p>
            <a:r>
              <a:rPr lang="en-US" dirty="0"/>
              <a:t>Union of all disciplines and costs into a single simulation framework</a:t>
            </a:r>
          </a:p>
          <a:p>
            <a:pPr lvl="1"/>
            <a:r>
              <a:rPr lang="en-US" dirty="0"/>
              <a:t>Enables optimization and tradespace exploration</a:t>
            </a:r>
          </a:p>
          <a:p>
            <a:pPr lvl="1"/>
            <a:endParaRPr lang="en-US" sz="1000" dirty="0"/>
          </a:p>
          <a:p>
            <a:pPr marL="0" indent="0">
              <a:buNone/>
            </a:pPr>
            <a:r>
              <a:rPr lang="en-US" dirty="0">
                <a:solidFill>
                  <a:schemeClr val="accent1"/>
                </a:solidFill>
              </a:rPr>
              <a:t>MDAO Benefits and Output</a:t>
            </a:r>
          </a:p>
          <a:p>
            <a:r>
              <a:rPr lang="en-US" dirty="0"/>
              <a:t>Accelerates engineer’s exploration of the tradespace and discovery of hybrid innovations</a:t>
            </a:r>
          </a:p>
          <a:p>
            <a:r>
              <a:rPr lang="en-US" dirty="0"/>
              <a:t>Prior expertise is essential to achieve credible objectives</a:t>
            </a:r>
          </a:p>
          <a:p>
            <a:pPr lvl="1"/>
            <a:r>
              <a:rPr lang="en-US" dirty="0"/>
              <a:t>Optimization does not replace the engineer!</a:t>
            </a:r>
          </a:p>
          <a:p>
            <a:pPr lvl="1"/>
            <a:endParaRPr lang="en-US" sz="1000" dirty="0"/>
          </a:p>
          <a:p>
            <a:pPr marL="0" indent="0">
              <a:buNone/>
            </a:pPr>
            <a:r>
              <a:rPr lang="en-US" dirty="0">
                <a:solidFill>
                  <a:schemeClr val="accent1"/>
                </a:solidFill>
              </a:rPr>
              <a:t>Floating Wind MDAO Tool Requirements</a:t>
            </a:r>
          </a:p>
          <a:p>
            <a:r>
              <a:rPr lang="en-US" dirty="0"/>
              <a:t>Integrated design: Design systems holistically, considering the turbine, tower, controller, and floater as one integrated system</a:t>
            </a:r>
          </a:p>
          <a:p>
            <a:r>
              <a:rPr lang="en-US" dirty="0"/>
              <a:t>Lifetime cost accounting: Consider cost impact of all factors including manufacturing, installation, operation, maintenance, and decommissioning.</a:t>
            </a:r>
          </a:p>
          <a:p>
            <a:endParaRPr lang="en-US" dirty="0"/>
          </a:p>
          <a:p>
            <a:endParaRPr lang="en-US" dirty="0"/>
          </a:p>
        </p:txBody>
      </p:sp>
      <p:sp>
        <p:nvSpPr>
          <p:cNvPr id="2" name="Title 1">
            <a:extLst>
              <a:ext uri="{FF2B5EF4-FFF2-40B4-BE49-F238E27FC236}">
                <a16:creationId xmlns:a16="http://schemas.microsoft.com/office/drawing/2014/main" id="{3A775E2B-C388-3140-83CC-32D191D91180}"/>
              </a:ext>
            </a:extLst>
          </p:cNvPr>
          <p:cNvSpPr>
            <a:spLocks noGrp="1"/>
          </p:cNvSpPr>
          <p:nvPr>
            <p:ph type="title"/>
          </p:nvPr>
        </p:nvSpPr>
        <p:spPr/>
        <p:txBody>
          <a:bodyPr>
            <a:noAutofit/>
          </a:bodyPr>
          <a:lstStyle/>
          <a:p>
            <a:r>
              <a:rPr lang="en-US" sz="2000" dirty="0"/>
              <a:t>MDAO allows for linking engineering design decisions to the LCOE balance sheet, but will require tool and expertise development</a:t>
            </a:r>
          </a:p>
        </p:txBody>
      </p:sp>
      <p:sp>
        <p:nvSpPr>
          <p:cNvPr id="6" name="Rectangle 5">
            <a:extLst>
              <a:ext uri="{FF2B5EF4-FFF2-40B4-BE49-F238E27FC236}">
                <a16:creationId xmlns:a16="http://schemas.microsoft.com/office/drawing/2014/main" id="{4E462D58-F37A-3C49-B9BE-45D257560A3F}"/>
              </a:ext>
            </a:extLst>
          </p:cNvPr>
          <p:cNvSpPr/>
          <p:nvPr/>
        </p:nvSpPr>
        <p:spPr>
          <a:xfrm>
            <a:off x="5262282" y="875850"/>
            <a:ext cx="3733616" cy="492443"/>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algn="ctr"/>
            <a:r>
              <a:rPr lang="en-US" sz="1600" b="1" u="sng" dirty="0">
                <a:solidFill>
                  <a:schemeClr val="accent5"/>
                </a:solidFill>
              </a:rPr>
              <a:t>Integrated paradigm: Multidisciplinary analysis and optimization (MDAO)</a:t>
            </a:r>
          </a:p>
        </p:txBody>
      </p:sp>
      <p:pic>
        <p:nvPicPr>
          <p:cNvPr id="4" name="Picture 3">
            <a:extLst>
              <a:ext uri="{FF2B5EF4-FFF2-40B4-BE49-F238E27FC236}">
                <a16:creationId xmlns:a16="http://schemas.microsoft.com/office/drawing/2014/main" id="{BA5F502E-6D64-FB48-9DF7-0D207FCF95D4}"/>
              </a:ext>
            </a:extLst>
          </p:cNvPr>
          <p:cNvPicPr>
            <a:picLocks noChangeAspect="1"/>
          </p:cNvPicPr>
          <p:nvPr/>
        </p:nvPicPr>
        <p:blipFill>
          <a:blip r:embed="rId3"/>
          <a:stretch>
            <a:fillRect/>
          </a:stretch>
        </p:blipFill>
        <p:spPr>
          <a:xfrm>
            <a:off x="5269754" y="1368293"/>
            <a:ext cx="3743971" cy="3721417"/>
          </a:xfrm>
          <a:prstGeom prst="rect">
            <a:avLst/>
          </a:prstGeom>
        </p:spPr>
      </p:pic>
    </p:spTree>
    <p:extLst>
      <p:ext uri="{BB962C8B-B14F-4D97-AF65-F5344CB8AC3E}">
        <p14:creationId xmlns:p14="http://schemas.microsoft.com/office/powerpoint/2010/main" val="161172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447EBED-AE9E-7649-81C4-EC9D972690D0}"/>
              </a:ext>
            </a:extLst>
          </p:cNvPr>
          <p:cNvSpPr/>
          <p:nvPr/>
        </p:nvSpPr>
        <p:spPr>
          <a:xfrm>
            <a:off x="2724466" y="942981"/>
            <a:ext cx="6248793" cy="74226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b="1" u="sng" dirty="0">
                <a:solidFill>
                  <a:schemeClr val="accent1"/>
                </a:solidFill>
              </a:rPr>
              <a:t>Optimization</a:t>
            </a:r>
          </a:p>
          <a:p>
            <a:r>
              <a:rPr lang="en-US" b="1" u="sng" dirty="0">
                <a:solidFill>
                  <a:schemeClr val="accent1"/>
                </a:solidFill>
              </a:rPr>
              <a:t>Objective</a:t>
            </a:r>
          </a:p>
        </p:txBody>
      </p:sp>
      <p:sp>
        <p:nvSpPr>
          <p:cNvPr id="2" name="Title 1">
            <a:extLst>
              <a:ext uri="{FF2B5EF4-FFF2-40B4-BE49-F238E27FC236}">
                <a16:creationId xmlns:a16="http://schemas.microsoft.com/office/drawing/2014/main" id="{B5AE1372-19CC-094E-9D0A-5CACC62D5C1D}"/>
              </a:ext>
            </a:extLst>
          </p:cNvPr>
          <p:cNvSpPr>
            <a:spLocks noGrp="1"/>
          </p:cNvSpPr>
          <p:nvPr>
            <p:ph type="title"/>
          </p:nvPr>
        </p:nvSpPr>
        <p:spPr>
          <a:xfrm>
            <a:off x="170742" y="0"/>
            <a:ext cx="8802517" cy="907143"/>
          </a:xfrm>
        </p:spPr>
        <p:txBody>
          <a:bodyPr>
            <a:normAutofit fontScale="90000"/>
          </a:bodyPr>
          <a:lstStyle/>
          <a:p>
            <a:r>
              <a:rPr lang="en-US" dirty="0"/>
              <a:t>Optimization objective is LCOE, the full lifecycle cost of the whole plant, to (try to) capture the entire value chain</a:t>
            </a:r>
          </a:p>
        </p:txBody>
      </p:sp>
      <p:sp>
        <p:nvSpPr>
          <p:cNvPr id="3" name="Content Placeholder 2">
            <a:extLst>
              <a:ext uri="{FF2B5EF4-FFF2-40B4-BE49-F238E27FC236}">
                <a16:creationId xmlns:a16="http://schemas.microsoft.com/office/drawing/2014/main" id="{B68E1C1B-3B98-1D48-A63F-02D0424EAB39}"/>
              </a:ext>
            </a:extLst>
          </p:cNvPr>
          <p:cNvSpPr>
            <a:spLocks noGrp="1"/>
          </p:cNvSpPr>
          <p:nvPr>
            <p:ph type="body" sz="quarter" idx="10"/>
          </p:nvPr>
        </p:nvSpPr>
        <p:spPr>
          <a:xfrm>
            <a:off x="170742" y="942981"/>
            <a:ext cx="2504831" cy="3984649"/>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122238" indent="-122238"/>
            <a:r>
              <a:rPr lang="en-US" dirty="0"/>
              <a:t>Capture the entire lifecycle cost in LCOE</a:t>
            </a:r>
          </a:p>
          <a:p>
            <a:pPr marL="293688" lvl="1" indent="-171450"/>
            <a:r>
              <a:rPr lang="en-US" dirty="0">
                <a:solidFill>
                  <a:schemeClr val="accent1"/>
                </a:solidFill>
              </a:rPr>
              <a:t>CapEx</a:t>
            </a:r>
            <a:r>
              <a:rPr lang="en-US" dirty="0"/>
              <a:t> is the capital expenditures (sum of balance-of-station and turbine capital cost)</a:t>
            </a:r>
          </a:p>
          <a:p>
            <a:pPr marL="293688" lvl="1" indent="-171450"/>
            <a:r>
              <a:rPr lang="en-US" dirty="0">
                <a:solidFill>
                  <a:schemeClr val="accent1"/>
                </a:solidFill>
              </a:rPr>
              <a:t>OpEx</a:t>
            </a:r>
            <a:r>
              <a:rPr lang="en-US" dirty="0"/>
              <a:t> are the annual operational expenditures </a:t>
            </a:r>
          </a:p>
          <a:p>
            <a:pPr marL="293688" lvl="1" indent="-171450"/>
            <a:r>
              <a:rPr lang="en-US" dirty="0">
                <a:solidFill>
                  <a:schemeClr val="accent1"/>
                </a:solidFill>
              </a:rPr>
              <a:t>FCR</a:t>
            </a:r>
            <a:r>
              <a:rPr lang="en-US" dirty="0"/>
              <a:t> is the fixed charge rate to annualize CapEx</a:t>
            </a:r>
          </a:p>
          <a:p>
            <a:pPr marL="293688" lvl="1" indent="-171450"/>
            <a:r>
              <a:rPr lang="en-US" dirty="0">
                <a:solidFill>
                  <a:schemeClr val="accent1"/>
                </a:solidFill>
              </a:rPr>
              <a:t>AEP</a:t>
            </a:r>
            <a:r>
              <a:rPr lang="en-US" dirty="0"/>
              <a:t> is the net annual energy production</a:t>
            </a:r>
          </a:p>
          <a:p>
            <a:pPr lvl="1"/>
            <a:endParaRPr lang="en-US" dirty="0"/>
          </a:p>
          <a:p>
            <a:pPr marL="122238" indent="-122238"/>
            <a:r>
              <a:rPr lang="en-US" dirty="0"/>
              <a:t>LCOE isn’t perfect</a:t>
            </a:r>
          </a:p>
          <a:p>
            <a:pPr marL="293688" lvl="1" indent="-171450"/>
            <a:r>
              <a:rPr lang="en-US" dirty="0"/>
              <a:t>Only captures costs, not revenue</a:t>
            </a:r>
          </a:p>
          <a:p>
            <a:pPr marL="293688" lvl="1" indent="-171450"/>
            <a:r>
              <a:rPr lang="en-US" dirty="0"/>
              <a:t>Would like to capture the “value chain” for the developer.</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4339673-219E-DD41-9F83-0996FF5840A4}"/>
                  </a:ext>
                </a:extLst>
              </p:cNvPr>
              <p:cNvSpPr>
                <a:spLocks noChangeAspect="1"/>
              </p:cNvSpPr>
              <p:nvPr/>
            </p:nvSpPr>
            <p:spPr>
              <a:xfrm>
                <a:off x="4411885" y="1034531"/>
                <a:ext cx="4301297" cy="628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𝑳𝑪𝑶𝑬</m:t>
                      </m:r>
                      <m:r>
                        <a:rPr lang="en-US" b="1" i="1">
                          <a:latin typeface="Cambria Math"/>
                        </a:rPr>
                        <m:t>= </m:t>
                      </m:r>
                      <m:f>
                        <m:fPr>
                          <m:ctrlPr>
                            <a:rPr lang="en-US" b="1" i="1">
                              <a:latin typeface="Cambria Math" panose="02040503050406030204" pitchFamily="18" charset="0"/>
                            </a:rPr>
                          </m:ctrlPr>
                        </m:fPr>
                        <m:num>
                          <m:r>
                            <a:rPr lang="en-US" b="1" i="1">
                              <a:latin typeface="Cambria Math"/>
                            </a:rPr>
                            <m:t>𝑭𝑪𝑹</m:t>
                          </m:r>
                          <m:r>
                            <a:rPr lang="en-US" b="1" i="1">
                              <a:latin typeface="Cambria Math"/>
                            </a:rPr>
                            <m:t>∗</m:t>
                          </m:r>
                          <m:d>
                            <m:dPr>
                              <m:ctrlPr>
                                <a:rPr lang="en-US" b="1" i="1">
                                  <a:latin typeface="Cambria Math" panose="02040503050406030204" pitchFamily="18" charset="0"/>
                                </a:rPr>
                              </m:ctrlPr>
                            </m:dPr>
                            <m:e>
                              <m:r>
                                <a:rPr lang="en-US" b="1" i="1">
                                  <a:latin typeface="Cambria Math"/>
                                </a:rPr>
                                <m:t>𝑪𝑨𝑷𝑬𝑿</m:t>
                              </m:r>
                            </m:e>
                          </m:d>
                          <m:r>
                            <a:rPr lang="en-US" b="1" i="1">
                              <a:latin typeface="Cambria Math"/>
                            </a:rPr>
                            <m:t>+</m:t>
                          </m:r>
                          <m:r>
                            <a:rPr lang="en-US" b="1" i="1">
                              <a:latin typeface="Cambria Math"/>
                            </a:rPr>
                            <m:t>𝑶𝑷𝑬𝑿</m:t>
                          </m:r>
                        </m:num>
                        <m:den>
                          <m:r>
                            <a:rPr lang="en-US" b="1" i="1">
                              <a:latin typeface="Cambria Math"/>
                            </a:rPr>
                            <m:t>𝑨𝑬𝑷</m:t>
                          </m:r>
                        </m:den>
                      </m:f>
                    </m:oMath>
                  </m:oMathPara>
                </a14:m>
                <a:endParaRPr lang="en-US" dirty="0"/>
              </a:p>
            </p:txBody>
          </p:sp>
        </mc:Choice>
        <mc:Fallback xmlns="">
          <p:sp>
            <p:nvSpPr>
              <p:cNvPr id="17" name="Rectangle 16">
                <a:extLst>
                  <a:ext uri="{FF2B5EF4-FFF2-40B4-BE49-F238E27FC236}">
                    <a16:creationId xmlns:a16="http://schemas.microsoft.com/office/drawing/2014/main" id="{04339673-219E-DD41-9F83-0996FF5840A4}"/>
                  </a:ext>
                </a:extLst>
              </p:cNvPr>
              <p:cNvSpPr>
                <a:spLocks noRot="1" noChangeAspect="1" noMove="1" noResize="1" noEditPoints="1" noAdjustHandles="1" noChangeArrowheads="1" noChangeShapeType="1" noTextEdit="1"/>
              </p:cNvSpPr>
              <p:nvPr/>
            </p:nvSpPr>
            <p:spPr>
              <a:xfrm>
                <a:off x="4411885" y="1034531"/>
                <a:ext cx="4301297" cy="628057"/>
              </a:xfrm>
              <a:prstGeom prst="rect">
                <a:avLst/>
              </a:prstGeom>
              <a:blipFill>
                <a:blip r:embed="rId3"/>
                <a:stretch>
                  <a:fillRect b="-3922"/>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26FCEEC-EBBB-A543-995E-6A71770643EE}"/>
              </a:ext>
            </a:extLst>
          </p:cNvPr>
          <p:cNvSpPr txBox="1"/>
          <p:nvPr/>
        </p:nvSpPr>
        <p:spPr>
          <a:xfrm>
            <a:off x="3016461" y="4833443"/>
            <a:ext cx="1761701" cy="153888"/>
          </a:xfrm>
          <a:prstGeom prst="rect">
            <a:avLst/>
          </a:prstGeom>
          <a:noFill/>
        </p:spPr>
        <p:txBody>
          <a:bodyPr wrap="none" lIns="0" tIns="0" rIns="0" bIns="0" rtlCol="0">
            <a:spAutoFit/>
          </a:bodyPr>
          <a:lstStyle/>
          <a:p>
            <a:r>
              <a:rPr lang="en-US" sz="1000" i="1" dirty="0">
                <a:solidFill>
                  <a:schemeClr val="bg1"/>
                </a:solidFill>
              </a:rPr>
              <a:t>Illustration by Joshua Bauer, NREL</a:t>
            </a:r>
          </a:p>
        </p:txBody>
      </p:sp>
      <p:grpSp>
        <p:nvGrpSpPr>
          <p:cNvPr id="20" name="Group 19">
            <a:extLst>
              <a:ext uri="{FF2B5EF4-FFF2-40B4-BE49-F238E27FC236}">
                <a16:creationId xmlns:a16="http://schemas.microsoft.com/office/drawing/2014/main" id="{ADA9B5E1-83B7-D041-ABF5-BCBD666C9DC9}"/>
              </a:ext>
            </a:extLst>
          </p:cNvPr>
          <p:cNvGrpSpPr>
            <a:grpSpLocks noChangeAspect="1"/>
          </p:cNvGrpSpPr>
          <p:nvPr/>
        </p:nvGrpSpPr>
        <p:grpSpPr>
          <a:xfrm>
            <a:off x="2832665" y="1776796"/>
            <a:ext cx="6033717" cy="3230493"/>
            <a:chOff x="2542053" y="1577637"/>
            <a:chExt cx="9369754" cy="5016618"/>
          </a:xfrm>
        </p:grpSpPr>
        <p:pic>
          <p:nvPicPr>
            <p:cNvPr id="21" name="Picture 20">
              <a:extLst>
                <a:ext uri="{FF2B5EF4-FFF2-40B4-BE49-F238E27FC236}">
                  <a16:creationId xmlns:a16="http://schemas.microsoft.com/office/drawing/2014/main" id="{CB5C4F2D-59EA-3A4A-9685-6EB48F4B15B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542053" y="1577637"/>
              <a:ext cx="9369754" cy="5016618"/>
            </a:xfrm>
            <a:prstGeom prst="rect">
              <a:avLst/>
            </a:prstGeom>
          </p:spPr>
        </p:pic>
        <p:sp>
          <p:nvSpPr>
            <p:cNvPr id="22" name="Rounded Rectangle 21">
              <a:extLst>
                <a:ext uri="{FF2B5EF4-FFF2-40B4-BE49-F238E27FC236}">
                  <a16:creationId xmlns:a16="http://schemas.microsoft.com/office/drawing/2014/main" id="{704FA08B-0C6B-A84A-9FC2-C60DC2E1CB4F}"/>
                </a:ext>
              </a:extLst>
            </p:cNvPr>
            <p:cNvSpPr/>
            <p:nvPr/>
          </p:nvSpPr>
          <p:spPr>
            <a:xfrm>
              <a:off x="2912580" y="3712272"/>
              <a:ext cx="822960" cy="753525"/>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Plant Cost of Energy</a:t>
              </a:r>
              <a:endParaRPr lang="en-US" b="1" dirty="0">
                <a:ea typeface="Times New Roman"/>
              </a:endParaRPr>
            </a:p>
          </p:txBody>
        </p:sp>
        <p:sp>
          <p:nvSpPr>
            <p:cNvPr id="23" name="Rounded Rectangle 22">
              <a:extLst>
                <a:ext uri="{FF2B5EF4-FFF2-40B4-BE49-F238E27FC236}">
                  <a16:creationId xmlns:a16="http://schemas.microsoft.com/office/drawing/2014/main" id="{B39DD55A-03FF-2245-A033-37520512B147}"/>
                </a:ext>
              </a:extLst>
            </p:cNvPr>
            <p:cNvSpPr/>
            <p:nvPr/>
          </p:nvSpPr>
          <p:spPr>
            <a:xfrm>
              <a:off x="6536970" y="5475274"/>
              <a:ext cx="109728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Balance-of- Station Costs</a:t>
              </a:r>
              <a:endParaRPr lang="en-US" b="1" dirty="0">
                <a:ea typeface="Times New Roman"/>
              </a:endParaRPr>
            </a:p>
          </p:txBody>
        </p:sp>
        <p:sp>
          <p:nvSpPr>
            <p:cNvPr id="25" name="Rounded Rectangle 24">
              <a:extLst>
                <a:ext uri="{FF2B5EF4-FFF2-40B4-BE49-F238E27FC236}">
                  <a16:creationId xmlns:a16="http://schemas.microsoft.com/office/drawing/2014/main" id="{BD1355ED-985C-B24C-B45A-1D6D2F5353D2}"/>
                </a:ext>
              </a:extLst>
            </p:cNvPr>
            <p:cNvSpPr/>
            <p:nvPr/>
          </p:nvSpPr>
          <p:spPr>
            <a:xfrm>
              <a:off x="5622570" y="3843950"/>
              <a:ext cx="1463041"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Plant Layout and Energy Production</a:t>
              </a:r>
              <a:endParaRPr lang="en-US" b="1" dirty="0">
                <a:ea typeface="Times New Roman"/>
              </a:endParaRPr>
            </a:p>
          </p:txBody>
        </p:sp>
        <p:sp>
          <p:nvSpPr>
            <p:cNvPr id="26" name="Rounded Rectangle 25">
              <a:extLst>
                <a:ext uri="{FF2B5EF4-FFF2-40B4-BE49-F238E27FC236}">
                  <a16:creationId xmlns:a16="http://schemas.microsoft.com/office/drawing/2014/main" id="{5E5BE508-E38C-D54F-80F5-AC99F416C607}"/>
                </a:ext>
              </a:extLst>
            </p:cNvPr>
            <p:cNvSpPr/>
            <p:nvPr/>
          </p:nvSpPr>
          <p:spPr>
            <a:xfrm>
              <a:off x="5718158" y="2696970"/>
              <a:ext cx="91440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Grid Integration</a:t>
              </a:r>
              <a:endParaRPr lang="en-US" b="1" dirty="0">
                <a:ea typeface="Times New Roman"/>
              </a:endParaRPr>
            </a:p>
          </p:txBody>
        </p:sp>
        <p:sp>
          <p:nvSpPr>
            <p:cNvPr id="27" name="Rounded Rectangle 26">
              <a:extLst>
                <a:ext uri="{FF2B5EF4-FFF2-40B4-BE49-F238E27FC236}">
                  <a16:creationId xmlns:a16="http://schemas.microsoft.com/office/drawing/2014/main" id="{7A9011FF-2CCB-9E42-BA13-93EAE148445C}"/>
                </a:ext>
              </a:extLst>
            </p:cNvPr>
            <p:cNvSpPr/>
            <p:nvPr/>
          </p:nvSpPr>
          <p:spPr>
            <a:xfrm>
              <a:off x="4147022" y="2588864"/>
              <a:ext cx="1096042"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Community Impacts</a:t>
              </a:r>
              <a:endParaRPr lang="en-US" b="1" dirty="0">
                <a:ea typeface="Times New Roman"/>
              </a:endParaRPr>
            </a:p>
          </p:txBody>
        </p:sp>
        <p:sp>
          <p:nvSpPr>
            <p:cNvPr id="28" name="Rounded Rectangle 27">
              <a:extLst>
                <a:ext uri="{FF2B5EF4-FFF2-40B4-BE49-F238E27FC236}">
                  <a16:creationId xmlns:a16="http://schemas.microsoft.com/office/drawing/2014/main" id="{22CEBF70-D398-2949-8215-D65C2BAC2AE3}"/>
                </a:ext>
              </a:extLst>
            </p:cNvPr>
            <p:cNvSpPr/>
            <p:nvPr/>
          </p:nvSpPr>
          <p:spPr>
            <a:xfrm>
              <a:off x="10774433" y="2866297"/>
              <a:ext cx="109728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Operational Expenditures</a:t>
              </a:r>
              <a:endParaRPr lang="en-US" b="1" dirty="0">
                <a:ea typeface="Times New Roman"/>
              </a:endParaRPr>
            </a:p>
          </p:txBody>
        </p:sp>
        <p:sp>
          <p:nvSpPr>
            <p:cNvPr id="29" name="Rounded Rectangle 28">
              <a:extLst>
                <a:ext uri="{FF2B5EF4-FFF2-40B4-BE49-F238E27FC236}">
                  <a16:creationId xmlns:a16="http://schemas.microsoft.com/office/drawing/2014/main" id="{256E3D08-A2CB-054F-9D3A-BAF34A5D99EF}"/>
                </a:ext>
              </a:extLst>
            </p:cNvPr>
            <p:cNvSpPr/>
            <p:nvPr/>
          </p:nvSpPr>
          <p:spPr>
            <a:xfrm>
              <a:off x="2866859" y="1689369"/>
              <a:ext cx="914400" cy="753525"/>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Complex Wind Inflow</a:t>
              </a:r>
              <a:endParaRPr lang="en-US" b="1" dirty="0">
                <a:ea typeface="Times New Roman"/>
              </a:endParaRPr>
            </a:p>
          </p:txBody>
        </p:sp>
        <p:sp>
          <p:nvSpPr>
            <p:cNvPr id="30" name="Rounded Rectangle 29">
              <a:extLst>
                <a:ext uri="{FF2B5EF4-FFF2-40B4-BE49-F238E27FC236}">
                  <a16:creationId xmlns:a16="http://schemas.microsoft.com/office/drawing/2014/main" id="{F99546E9-CC56-B44C-8FCC-992E0969D76F}"/>
                </a:ext>
              </a:extLst>
            </p:cNvPr>
            <p:cNvSpPr/>
            <p:nvPr/>
          </p:nvSpPr>
          <p:spPr>
            <a:xfrm>
              <a:off x="9913557" y="4458410"/>
              <a:ext cx="109728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Turbine Capital Costs</a:t>
              </a:r>
              <a:endParaRPr lang="en-US" b="1" dirty="0">
                <a:ea typeface="Times New Roman"/>
              </a:endParaRPr>
            </a:p>
          </p:txBody>
        </p:sp>
        <p:sp>
          <p:nvSpPr>
            <p:cNvPr id="31" name="Rounded Rectangle 30">
              <a:extLst>
                <a:ext uri="{FF2B5EF4-FFF2-40B4-BE49-F238E27FC236}">
                  <a16:creationId xmlns:a16="http://schemas.microsoft.com/office/drawing/2014/main" id="{6F20B38A-A64D-F949-B787-BA7B58AD5113}"/>
                </a:ext>
              </a:extLst>
            </p:cNvPr>
            <p:cNvSpPr/>
            <p:nvPr/>
          </p:nvSpPr>
          <p:spPr>
            <a:xfrm>
              <a:off x="9776395" y="1718460"/>
              <a:ext cx="137160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Turbine Design and Performance</a:t>
              </a:r>
              <a:endParaRPr lang="en-US" b="1" dirty="0">
                <a:ea typeface="Times New Roman"/>
              </a:endParaRPr>
            </a:p>
          </p:txBody>
        </p:sp>
        <p:sp>
          <p:nvSpPr>
            <p:cNvPr id="46" name="Rounded Rectangle 45">
              <a:extLst>
                <a:ext uri="{FF2B5EF4-FFF2-40B4-BE49-F238E27FC236}">
                  <a16:creationId xmlns:a16="http://schemas.microsoft.com/office/drawing/2014/main" id="{561B2C3A-BFE0-DF4D-A91E-BE520C493F41}"/>
                </a:ext>
              </a:extLst>
            </p:cNvPr>
            <p:cNvSpPr/>
            <p:nvPr/>
          </p:nvSpPr>
          <p:spPr>
            <a:xfrm>
              <a:off x="3278340" y="5785628"/>
              <a:ext cx="914400" cy="542010"/>
            </a:xfrm>
            <a:prstGeom prst="roundRect">
              <a:avLst/>
            </a:prstGeom>
          </p:spPr>
          <p:style>
            <a:lnRef idx="1">
              <a:schemeClr val="dk1"/>
            </a:lnRef>
            <a:fillRef idx="2">
              <a:schemeClr val="dk1"/>
            </a:fillRef>
            <a:effectRef idx="1">
              <a:schemeClr val="dk1"/>
            </a:effectRef>
            <a:fontRef idx="minor">
              <a:schemeClr val="dk1"/>
            </a:fontRef>
          </p:style>
          <p:txBody>
            <a:bodyPr rot="0" spcFirstLastPara="0" vert="horz" wrap="square" lIns="34290" tIns="34290" rIns="34290" bIns="34290" numCol="1" spcCol="0" rtlCol="0" fromWordArt="0" anchor="ctr" anchorCtr="0" forceAA="0" compatLnSpc="1">
              <a:prstTxWarp prst="textNoShape">
                <a:avLst/>
              </a:prstTxWarp>
              <a:spAutoFit/>
            </a:bodyPr>
            <a:lstStyle/>
            <a:p>
              <a:pPr algn="ctr"/>
              <a:r>
                <a:rPr lang="en-US" sz="800" b="1" dirty="0">
                  <a:solidFill>
                    <a:srgbClr val="000000"/>
                  </a:solidFill>
                  <a:ea typeface="Times New Roman"/>
                </a:rPr>
                <a:t>Wildlife Impacts</a:t>
              </a:r>
              <a:endParaRPr lang="en-US" b="1" dirty="0">
                <a:ea typeface="Times New Roman"/>
              </a:endParaRPr>
            </a:p>
          </p:txBody>
        </p:sp>
        <p:sp>
          <p:nvSpPr>
            <p:cNvPr id="47" name="TextBox 46">
              <a:extLst>
                <a:ext uri="{FF2B5EF4-FFF2-40B4-BE49-F238E27FC236}">
                  <a16:creationId xmlns:a16="http://schemas.microsoft.com/office/drawing/2014/main" id="{B1FDAFC8-EABE-AD40-BA5D-4C1E91DCA518}"/>
                </a:ext>
              </a:extLst>
            </p:cNvPr>
            <p:cNvSpPr txBox="1"/>
            <p:nvPr/>
          </p:nvSpPr>
          <p:spPr>
            <a:xfrm>
              <a:off x="5349417" y="1624340"/>
              <a:ext cx="3752972" cy="286767"/>
            </a:xfrm>
            <a:prstGeom prst="rect">
              <a:avLst/>
            </a:prstGeom>
            <a:noFill/>
          </p:spPr>
          <p:txBody>
            <a:bodyPr wrap="none" lIns="0" tIns="0" rIns="0" bIns="0" rtlCol="0">
              <a:spAutoFit/>
            </a:bodyPr>
            <a:lstStyle/>
            <a:p>
              <a:r>
                <a:rPr lang="en-US" sz="1200" b="1" u="sng" dirty="0">
                  <a:solidFill>
                    <a:schemeClr val="accent5"/>
                  </a:solidFill>
                </a:rPr>
                <a:t>Analysis modules for LCOE calculation</a:t>
              </a:r>
            </a:p>
          </p:txBody>
        </p:sp>
        <p:sp>
          <p:nvSpPr>
            <p:cNvPr id="48" name="TextBox 47">
              <a:extLst>
                <a:ext uri="{FF2B5EF4-FFF2-40B4-BE49-F238E27FC236}">
                  <a16:creationId xmlns:a16="http://schemas.microsoft.com/office/drawing/2014/main" id="{A02C0272-46E6-1346-808B-2866B4FD6F59}"/>
                </a:ext>
              </a:extLst>
            </p:cNvPr>
            <p:cNvSpPr txBox="1"/>
            <p:nvPr/>
          </p:nvSpPr>
          <p:spPr>
            <a:xfrm>
              <a:off x="2657380" y="6386165"/>
              <a:ext cx="2247758" cy="167281"/>
            </a:xfrm>
            <a:prstGeom prst="rect">
              <a:avLst/>
            </a:prstGeom>
            <a:noFill/>
          </p:spPr>
          <p:txBody>
            <a:bodyPr wrap="square" lIns="0" tIns="0" rIns="0" bIns="0" rtlCol="0">
              <a:spAutoFit/>
            </a:bodyPr>
            <a:lstStyle/>
            <a:p>
              <a:r>
                <a:rPr lang="en-US" sz="700" b="1" i="1" dirty="0">
                  <a:solidFill>
                    <a:schemeClr val="bg1"/>
                  </a:solidFill>
                </a:rPr>
                <a:t>Illustration by Joshua Bauer, NREL</a:t>
              </a:r>
            </a:p>
          </p:txBody>
        </p:sp>
      </p:grpSp>
    </p:spTree>
    <p:extLst>
      <p:ext uri="{BB962C8B-B14F-4D97-AF65-F5344CB8AC3E}">
        <p14:creationId xmlns:p14="http://schemas.microsoft.com/office/powerpoint/2010/main" val="1211206667"/>
      </p:ext>
    </p:extLst>
  </p:cSld>
  <p:clrMapOvr>
    <a:masterClrMapping/>
  </p:clrMapOvr>
</p:sld>
</file>

<file path=ppt/theme/theme1.xml><?xml version="1.0" encoding="utf-8"?>
<a:theme xmlns:a="http://schemas.openxmlformats.org/drawingml/2006/main" name="Office Theme">
  <a:themeElements>
    <a:clrScheme name="MyNREL">
      <a:dk1>
        <a:srgbClr val="333333"/>
      </a:dk1>
      <a:lt1>
        <a:srgbClr val="FFFFFF"/>
      </a:lt1>
      <a:dk2>
        <a:srgbClr val="8A7D65"/>
      </a:dk2>
      <a:lt2>
        <a:srgbClr val="CAE1FE"/>
      </a:lt2>
      <a:accent1>
        <a:srgbClr val="0079C1"/>
      </a:accent1>
      <a:accent2>
        <a:srgbClr val="00A4E4"/>
      </a:accent2>
      <a:accent3>
        <a:srgbClr val="F6A01A"/>
      </a:accent3>
      <a:accent4>
        <a:srgbClr val="5E9732"/>
      </a:accent4>
      <a:accent5>
        <a:srgbClr val="941100"/>
      </a:accent5>
      <a:accent6>
        <a:srgbClr val="8B4412"/>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nrel-presentation-template" id="{C6A79FD6-BB81-D448-BB18-041052958799}" vid="{9F72DE44-EB89-0648-826A-127E988E8C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19259</TotalTime>
  <Words>3762</Words>
  <Application>Microsoft Macintosh PowerPoint</Application>
  <PresentationFormat>On-screen Show (16:9)</PresentationFormat>
  <Paragraphs>890</Paragraphs>
  <Slides>37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Cambria Math</vt:lpstr>
      <vt:lpstr>Office Theme</vt:lpstr>
      <vt:lpstr>Agenda for the day</vt:lpstr>
      <vt:lpstr>PowerPoint Presentation</vt:lpstr>
      <vt:lpstr>Executive Summary</vt:lpstr>
      <vt:lpstr>Outline</vt:lpstr>
      <vt:lpstr>PowerPoint Presentation</vt:lpstr>
      <vt:lpstr>US has a tremendous offshore wind resource and most of it can only be accessed with floating wind technology</vt:lpstr>
      <vt:lpstr>Physical and economic complexities make the floating challenge well- suited to system-focused solutions</vt:lpstr>
      <vt:lpstr>MDAO allows for linking engineering design decisions to the LCOE balance sheet, but will require tool and expertise development</vt:lpstr>
      <vt:lpstr>Optimization objective is LCOE, the full lifecycle cost of the whole plant, to (try to) capture the entire value chain</vt:lpstr>
      <vt:lpstr>Some advanced optimization/mathematics techniques will be helpful</vt:lpstr>
      <vt:lpstr>NREL’s WISDEM framework with offshore engineering and cost additions</vt:lpstr>
      <vt:lpstr>Workflow in FloatingSE, the WISDEM module for floating substructure conceptual design</vt:lpstr>
      <vt:lpstr>PowerPoint Presentation</vt:lpstr>
      <vt:lpstr>Geometry design in FloatingSE is intended to be generic enough to describe any geometry</vt:lpstr>
      <vt:lpstr>Primary geometry parameterization</vt:lpstr>
      <vt:lpstr>Pontoon/truss parameterization is also meant to be generic</vt:lpstr>
      <vt:lpstr>Cost estimation breaks down substructure into fundamental raw material and labor costs</vt:lpstr>
      <vt:lpstr>PowerPoint Presentation</vt:lpstr>
      <vt:lpstr>Turbine load path is evaluated with beam FEM to generate optimization constraints via code checks</vt:lpstr>
      <vt:lpstr>There are multiple checks for system stability</vt:lpstr>
      <vt:lpstr>PowerPoint Presentation</vt:lpstr>
      <vt:lpstr>Nacelle mass sensitivity study: Vary substructure, mass/cost objective, mass perturbation</vt:lpstr>
      <vt:lpstr>Caveats and limitations</vt:lpstr>
      <vt:lpstr>Spar Optimization</vt:lpstr>
      <vt:lpstr>Semi Optimization</vt:lpstr>
      <vt:lpstr>TLP Optimization</vt:lpstr>
      <vt:lpstr>With the framework in place, can explore cost-benefit tradeoffs and design sensitivities</vt:lpstr>
      <vt:lpstr>We can determine the breakeven cost premium of the generic new nacelle technology over the old technology</vt:lpstr>
      <vt:lpstr>Conclusions</vt:lpstr>
      <vt:lpstr>PowerPoint Presentation</vt:lpstr>
      <vt:lpstr>Column ring stiffener geometry parameterization</vt:lpstr>
      <vt:lpstr>Weight sensitivity study metocean inputs and mass perturbations</vt:lpstr>
      <vt:lpstr>Design variables for tower and substructure design</vt:lpstr>
      <vt:lpstr>Additional design variables for the semisubmersible only</vt:lpstr>
      <vt:lpstr>Constraints for Tower-Substructure optimization</vt:lpstr>
      <vt:lpstr>Baseline (optimized) designs</vt:lpstr>
      <vt:lpstr>What’s changing?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Garrett Barter- Experienced leader who has supported DoD, DHS, and DoE decision making</dc:title>
  <dc:creator>Barter, Garrett</dc:creator>
  <cp:lastModifiedBy>Barter, Garrett</cp:lastModifiedBy>
  <cp:revision>141</cp:revision>
  <dcterms:created xsi:type="dcterms:W3CDTF">2018-11-08T21:57:35Z</dcterms:created>
  <dcterms:modified xsi:type="dcterms:W3CDTF">2019-01-22T10:47:57Z</dcterms:modified>
</cp:coreProperties>
</file>